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72" r:id="rId5"/>
    <p:sldId id="290" r:id="rId6"/>
    <p:sldId id="257" r:id="rId7"/>
    <p:sldId id="259" r:id="rId8"/>
    <p:sldId id="261" r:id="rId9"/>
    <p:sldId id="260" r:id="rId10"/>
    <p:sldId id="265" r:id="rId11"/>
    <p:sldId id="267" r:id="rId12"/>
    <p:sldId id="288" r:id="rId13"/>
    <p:sldId id="268" r:id="rId14"/>
    <p:sldId id="263" r:id="rId15"/>
    <p:sldId id="289" r:id="rId16"/>
    <p:sldId id="273" r:id="rId17"/>
    <p:sldId id="275" r:id="rId18"/>
    <p:sldId id="276" r:id="rId19"/>
    <p:sldId id="277" r:id="rId20"/>
    <p:sldId id="278" r:id="rId21"/>
    <p:sldId id="285" r:id="rId22"/>
    <p:sldId id="280" r:id="rId23"/>
    <p:sldId id="291" r:id="rId24"/>
    <p:sldId id="283" r:id="rId25"/>
    <p:sldId id="286" r:id="rId26"/>
    <p:sldId id="292" r:id="rId27"/>
    <p:sldId id="293" r:id="rId28"/>
    <p:sldId id="294" r:id="rId29"/>
    <p:sldId id="295" r:id="rId30"/>
    <p:sldId id="297" r:id="rId31"/>
    <p:sldId id="298" r:id="rId32"/>
    <p:sldId id="300" r:id="rId33"/>
    <p:sldId id="302" r:id="rId34"/>
    <p:sldId id="303" r:id="rId35"/>
    <p:sldId id="305" r:id="rId36"/>
    <p:sldId id="307" r:id="rId37"/>
    <p:sldId id="309" r:id="rId38"/>
    <p:sldId id="311" r:id="rId39"/>
    <p:sldId id="313" r:id="rId40"/>
    <p:sldId id="287" r:id="rId41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494C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00" autoAdjust="0"/>
    <p:restoredTop sz="94660"/>
  </p:normalViewPr>
  <p:slideViewPr>
    <p:cSldViewPr>
      <p:cViewPr>
        <p:scale>
          <a:sx n="75" d="100"/>
          <a:sy n="75" d="100"/>
        </p:scale>
        <p:origin x="-192" y="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636E-DEA1-4269-A0EA-A1CEB6BD5347}" type="datetimeFigureOut">
              <a:rPr lang="pt-PT" smtClean="0"/>
              <a:t>02-04-2011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ABE-E1C5-4573-B453-12DA9A00F58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96771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636E-DEA1-4269-A0EA-A1CEB6BD5347}" type="datetimeFigureOut">
              <a:rPr lang="pt-PT" smtClean="0"/>
              <a:t>02-04-2011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ABE-E1C5-4573-B453-12DA9A00F58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8314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636E-DEA1-4269-A0EA-A1CEB6BD5347}" type="datetimeFigureOut">
              <a:rPr lang="pt-PT" smtClean="0"/>
              <a:t>02-04-2011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ABE-E1C5-4573-B453-12DA9A00F58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2161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636E-DEA1-4269-A0EA-A1CEB6BD5347}" type="datetimeFigureOut">
              <a:rPr lang="pt-PT" smtClean="0"/>
              <a:t>02-04-2011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ABE-E1C5-4573-B453-12DA9A00F58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7630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636E-DEA1-4269-A0EA-A1CEB6BD5347}" type="datetimeFigureOut">
              <a:rPr lang="pt-PT" smtClean="0"/>
              <a:t>02-04-2011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ABE-E1C5-4573-B453-12DA9A00F58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0178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636E-DEA1-4269-A0EA-A1CEB6BD5347}" type="datetimeFigureOut">
              <a:rPr lang="pt-PT" smtClean="0"/>
              <a:t>02-04-2011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ABE-E1C5-4573-B453-12DA9A00F58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305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636E-DEA1-4269-A0EA-A1CEB6BD5347}" type="datetimeFigureOut">
              <a:rPr lang="pt-PT" smtClean="0"/>
              <a:t>02-04-2011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ABE-E1C5-4573-B453-12DA9A00F58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5624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636E-DEA1-4269-A0EA-A1CEB6BD5347}" type="datetimeFigureOut">
              <a:rPr lang="pt-PT" smtClean="0"/>
              <a:t>02-04-2011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ABE-E1C5-4573-B453-12DA9A00F58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2193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636E-DEA1-4269-A0EA-A1CEB6BD5347}" type="datetimeFigureOut">
              <a:rPr lang="pt-PT" smtClean="0"/>
              <a:t>02-04-2011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ABE-E1C5-4573-B453-12DA9A00F58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5296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636E-DEA1-4269-A0EA-A1CEB6BD5347}" type="datetimeFigureOut">
              <a:rPr lang="pt-PT" smtClean="0"/>
              <a:t>02-04-2011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ABE-E1C5-4573-B453-12DA9A00F58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6011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636E-DEA1-4269-A0EA-A1CEB6BD5347}" type="datetimeFigureOut">
              <a:rPr lang="pt-PT" smtClean="0"/>
              <a:t>02-04-2011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ABE-E1C5-4573-B453-12DA9A00F58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9735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3D636E-DEA1-4269-A0EA-A1CEB6BD5347}" type="datetimeFigureOut">
              <a:rPr lang="pt-PT" smtClean="0"/>
              <a:t>02-04-2011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BBCABE-E1C5-4573-B453-12DA9A00F58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2002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earthobservatory.nasa.gov/IOTD/view.php?id=49040&amp;src=eoa-iotd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628800"/>
            <a:ext cx="7772400" cy="1470025"/>
          </a:xfrm>
        </p:spPr>
        <p:txBody>
          <a:bodyPr>
            <a:normAutofit/>
          </a:bodyPr>
          <a:lstStyle/>
          <a:p>
            <a:r>
              <a:rPr lang="pt-PT" b="1" dirty="0" smtClean="0"/>
              <a:t>4. O </a:t>
            </a:r>
            <a:r>
              <a:rPr lang="pt-PT" b="1" dirty="0"/>
              <a:t>OZONO NA ESTRATOSFERA</a:t>
            </a:r>
            <a:r>
              <a:rPr lang="pt-PT" dirty="0"/>
              <a:t/>
            </a:r>
            <a:br>
              <a:rPr lang="pt-PT" dirty="0"/>
            </a:b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99592" y="2852936"/>
            <a:ext cx="7992888" cy="2353816"/>
          </a:xfrm>
        </p:spPr>
        <p:txBody>
          <a:bodyPr>
            <a:normAutofit fontScale="85000" lnSpcReduction="20000"/>
          </a:bodyPr>
          <a:lstStyle/>
          <a:p>
            <a:pPr marL="546100" indent="-546100" algn="l"/>
            <a:r>
              <a:rPr lang="pt-PT" sz="2800" b="1" dirty="0" smtClean="0"/>
              <a:t>4.1. FORMAÇÃO E DECOMPOSIÇÃO DO OZONO NA ESTRATOSFERA</a:t>
            </a:r>
          </a:p>
          <a:p>
            <a:pPr marL="533400" indent="-533400" algn="l">
              <a:spcBef>
                <a:spcPts val="600"/>
              </a:spcBef>
            </a:pPr>
            <a:r>
              <a:rPr lang="pt-PT" sz="2800" b="1" dirty="0" smtClean="0"/>
              <a:t>4.2. A DEGRADAÇÃO DA CAMADA DE OZONO.</a:t>
            </a:r>
            <a:br>
              <a:rPr lang="pt-PT" sz="2800" b="1" dirty="0" smtClean="0"/>
            </a:br>
            <a:r>
              <a:rPr lang="pt-PT" sz="2800" b="1" dirty="0" smtClean="0"/>
              <a:t>O BURACO DE OZONO</a:t>
            </a:r>
          </a:p>
          <a:p>
            <a:pPr marL="558800" indent="-558800" algn="l">
              <a:spcBef>
                <a:spcPts val="600"/>
              </a:spcBef>
            </a:pPr>
            <a:r>
              <a:rPr lang="pt-PT" sz="2800" b="1" dirty="0" smtClean="0"/>
              <a:t>4.3. </a:t>
            </a:r>
            <a:r>
              <a:rPr lang="pt-PT" sz="2800" b="1" dirty="0"/>
              <a:t>REGRAS DE NOMENCLATURA DOS </a:t>
            </a:r>
            <a:r>
              <a:rPr lang="pt-PT" sz="2800" b="1" dirty="0" smtClean="0"/>
              <a:t>ALCANOS</a:t>
            </a:r>
            <a:br>
              <a:rPr lang="pt-PT" sz="2800" b="1" dirty="0" smtClean="0"/>
            </a:br>
            <a:r>
              <a:rPr lang="pt-PT" sz="2800" b="1" dirty="0" smtClean="0"/>
              <a:t>E </a:t>
            </a:r>
            <a:r>
              <a:rPr lang="pt-PT" sz="2800" b="1" dirty="0"/>
              <a:t>DE ALGUNS DOS SEUS DERIVADOS</a:t>
            </a:r>
            <a:r>
              <a:rPr lang="pt-PT" dirty="0" smtClean="0"/>
              <a:t/>
            </a:r>
            <a:br>
              <a:rPr lang="pt-PT" dirty="0" smtClean="0"/>
            </a:br>
            <a:endParaRPr lang="pt-PT" dirty="0"/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810344" y="5301208"/>
            <a:ext cx="6858000" cy="914400"/>
          </a:xfrm>
          <a:prstGeom prst="rect">
            <a:avLst/>
          </a:prstGeom>
        </p:spPr>
        <p:txBody>
          <a:bodyPr>
            <a:no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None/>
            </a:pPr>
            <a:r>
              <a:rPr lang="pt-PT" sz="2000" dirty="0" smtClean="0"/>
              <a:t>Escola Secundária </a:t>
            </a:r>
            <a:r>
              <a:rPr lang="pt-PT" sz="2000" dirty="0"/>
              <a:t>M</a:t>
            </a:r>
            <a:r>
              <a:rPr lang="pt-PT" sz="2000" dirty="0" smtClean="0"/>
              <a:t>aria </a:t>
            </a:r>
            <a:r>
              <a:rPr lang="pt-PT" sz="2000" dirty="0"/>
              <a:t>L</a:t>
            </a:r>
            <a:r>
              <a:rPr lang="pt-PT" sz="2000" dirty="0" smtClean="0"/>
              <a:t>amas – Torres </a:t>
            </a:r>
            <a:r>
              <a:rPr lang="pt-PT" sz="2000" dirty="0"/>
              <a:t>N</a:t>
            </a:r>
            <a:r>
              <a:rPr lang="pt-PT" sz="2000" dirty="0" smtClean="0"/>
              <a:t>ovas</a:t>
            </a:r>
            <a:br>
              <a:rPr lang="pt-PT" sz="2000" dirty="0" smtClean="0"/>
            </a:br>
            <a:r>
              <a:rPr lang="pt-PT" sz="2000" dirty="0" smtClean="0"/>
              <a:t>Física e Química </a:t>
            </a:r>
            <a:r>
              <a:rPr lang="pt-PT" sz="2000" dirty="0"/>
              <a:t>A</a:t>
            </a:r>
            <a:r>
              <a:rPr lang="pt-PT" sz="2000" dirty="0" smtClean="0"/>
              <a:t> – 10º Ano</a:t>
            </a:r>
            <a:br>
              <a:rPr lang="pt-PT" sz="2000" dirty="0" smtClean="0"/>
            </a:br>
            <a:r>
              <a:rPr lang="pt-PT" sz="2000" dirty="0" smtClean="0"/>
              <a:t>Nelson Alves Correia</a:t>
            </a:r>
            <a:endParaRPr lang="pt-PT" sz="20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467544" y="519063"/>
            <a:ext cx="8280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latin typeface="+mj-lt"/>
              </a:rPr>
              <a:t>UNIDADE 2 </a:t>
            </a:r>
            <a:r>
              <a:rPr lang="pt-PT" sz="2000" b="1" dirty="0"/>
              <a:t>–</a:t>
            </a:r>
            <a:r>
              <a:rPr lang="pt-PT" sz="2000" b="1" dirty="0" smtClean="0">
                <a:latin typeface="+mj-lt"/>
              </a:rPr>
              <a:t> NA ATMOSFERA DA TERRA: RADIAÇÃO, MATÉRIA E ESTRUTURA</a:t>
            </a:r>
            <a:endParaRPr lang="pt-PT" sz="2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2511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FILTROS SOLARES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/>
              <a:t>As </a:t>
            </a:r>
            <a:r>
              <a:rPr lang="pt-PT" sz="2400" b="1" dirty="0"/>
              <a:t>radiações ultravioleta </a:t>
            </a:r>
            <a:r>
              <a:rPr lang="pt-PT" sz="2400" dirty="0" smtClean="0"/>
              <a:t>são </a:t>
            </a:r>
            <a:r>
              <a:rPr lang="pt-PT" sz="2400" dirty="0"/>
              <a:t>classificadas em </a:t>
            </a:r>
            <a:r>
              <a:rPr lang="pt-PT" sz="2400" b="1" dirty="0"/>
              <a:t>UVA</a:t>
            </a:r>
            <a:r>
              <a:rPr lang="pt-PT" sz="2400" dirty="0"/>
              <a:t>, </a:t>
            </a:r>
            <a:r>
              <a:rPr lang="pt-PT" sz="2400" b="1" dirty="0"/>
              <a:t>UVB</a:t>
            </a:r>
            <a:r>
              <a:rPr lang="pt-PT" sz="2400" dirty="0"/>
              <a:t> e </a:t>
            </a:r>
            <a:r>
              <a:rPr lang="pt-PT" sz="2400" b="1" dirty="0"/>
              <a:t>UVC</a:t>
            </a:r>
            <a:r>
              <a:rPr lang="pt-PT" sz="2400" dirty="0"/>
              <a:t>, por ordem </a:t>
            </a:r>
            <a:r>
              <a:rPr lang="pt-PT" sz="2400" b="1" dirty="0"/>
              <a:t>crescente</a:t>
            </a:r>
            <a:r>
              <a:rPr lang="pt-PT" sz="2400" dirty="0"/>
              <a:t> da </a:t>
            </a:r>
            <a:r>
              <a:rPr lang="pt-PT" sz="2400" dirty="0" smtClean="0"/>
              <a:t>sua </a:t>
            </a:r>
            <a:r>
              <a:rPr lang="pt-PT" sz="2400" b="1" dirty="0"/>
              <a:t>energia</a:t>
            </a:r>
            <a:r>
              <a:rPr lang="pt-PT" sz="2400" dirty="0"/>
              <a:t>.</a:t>
            </a:r>
          </a:p>
          <a:p>
            <a:pPr>
              <a:spcBef>
                <a:spcPts val="0"/>
              </a:spcBef>
            </a:pPr>
            <a:endParaRPr lang="pt-PT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pt-PT" sz="2400" dirty="0" smtClean="0"/>
              <a:t>As </a:t>
            </a:r>
            <a:r>
              <a:rPr lang="pt-PT" sz="2400" dirty="0"/>
              <a:t>radiações </a:t>
            </a:r>
            <a:r>
              <a:rPr lang="pt-PT" sz="2400" b="1" dirty="0" smtClean="0"/>
              <a:t>UVC </a:t>
            </a:r>
            <a:r>
              <a:rPr lang="pt-PT" sz="2400" dirty="0" smtClean="0"/>
              <a:t>são </a:t>
            </a:r>
            <a:r>
              <a:rPr lang="pt-PT" sz="2400" dirty="0"/>
              <a:t>as </a:t>
            </a:r>
            <a:r>
              <a:rPr lang="pt-PT" sz="2400" b="1" dirty="0"/>
              <a:t>mais </a:t>
            </a:r>
            <a:r>
              <a:rPr lang="pt-PT" sz="2400" b="1" dirty="0" smtClean="0"/>
              <a:t>energéticas</a:t>
            </a:r>
            <a:r>
              <a:rPr lang="pt-PT" sz="2400" dirty="0" smtClean="0"/>
              <a:t> e </a:t>
            </a:r>
            <a:r>
              <a:rPr lang="pt-PT" sz="2400" b="1" dirty="0" smtClean="0"/>
              <a:t>mais perigosas</a:t>
            </a:r>
            <a:r>
              <a:rPr lang="pt-PT" sz="2400" dirty="0" smtClean="0"/>
              <a:t>,</a:t>
            </a:r>
            <a:br>
              <a:rPr lang="pt-PT" sz="2400" dirty="0" smtClean="0"/>
            </a:br>
            <a:r>
              <a:rPr lang="pt-PT" sz="2400" dirty="0" smtClean="0"/>
              <a:t>mas </a:t>
            </a:r>
            <a:r>
              <a:rPr lang="pt-PT" sz="2400" dirty="0"/>
              <a:t>não chegam à Terra. São </a:t>
            </a:r>
            <a:r>
              <a:rPr lang="pt-PT" sz="2400" b="1" dirty="0" smtClean="0"/>
              <a:t>absorvidas</a:t>
            </a:r>
            <a:r>
              <a:rPr lang="pt-PT" sz="2400" dirty="0" smtClean="0"/>
              <a:t> na </a:t>
            </a:r>
            <a:r>
              <a:rPr lang="pt-PT" sz="2400" dirty="0"/>
              <a:t>parte superior da </a:t>
            </a:r>
            <a:r>
              <a:rPr lang="pt-PT" sz="2400" dirty="0" smtClean="0"/>
              <a:t>atmosfera (</a:t>
            </a:r>
            <a:r>
              <a:rPr lang="pt-PT" sz="2400" dirty="0"/>
              <a:t>na </a:t>
            </a:r>
            <a:r>
              <a:rPr lang="pt-PT" sz="2400" dirty="0" err="1"/>
              <a:t>Termosfera</a:t>
            </a:r>
            <a:r>
              <a:rPr lang="pt-PT" sz="2400" dirty="0"/>
              <a:t> e, em menor grau, na Mesosfera</a:t>
            </a:r>
            <a:r>
              <a:rPr lang="pt-PT" sz="2400" dirty="0" smtClean="0"/>
              <a:t>).</a:t>
            </a:r>
          </a:p>
          <a:p>
            <a:pPr>
              <a:spcBef>
                <a:spcPts val="0"/>
              </a:spcBef>
            </a:pPr>
            <a:endParaRPr lang="pt-PT" sz="2400" dirty="0"/>
          </a:p>
          <a:p>
            <a:pPr marL="0" indent="0">
              <a:spcBef>
                <a:spcPts val="0"/>
              </a:spcBef>
              <a:buNone/>
            </a:pPr>
            <a:r>
              <a:rPr lang="pt-PT" sz="2400" dirty="0" smtClean="0"/>
              <a:t>As radiações </a:t>
            </a:r>
            <a:r>
              <a:rPr lang="pt-PT" sz="2400" b="1" dirty="0" smtClean="0"/>
              <a:t>UVB</a:t>
            </a:r>
            <a:r>
              <a:rPr lang="pt-PT" sz="2400" dirty="0"/>
              <a:t> </a:t>
            </a:r>
            <a:r>
              <a:rPr lang="pt-PT" sz="2400" dirty="0" smtClean="0"/>
              <a:t>são </a:t>
            </a:r>
            <a:r>
              <a:rPr lang="pt-PT" sz="2400" b="1" dirty="0" smtClean="0"/>
              <a:t>absorvidas</a:t>
            </a:r>
            <a:r>
              <a:rPr lang="pt-PT" sz="2400" dirty="0" smtClean="0"/>
              <a:t> pela </a:t>
            </a:r>
            <a:r>
              <a:rPr lang="pt-PT" sz="2400" b="1" dirty="0" smtClean="0"/>
              <a:t>camada de ozono</a:t>
            </a:r>
            <a:r>
              <a:rPr lang="pt-PT" sz="2400" dirty="0" smtClean="0"/>
              <a:t>,</a:t>
            </a:r>
            <a:br>
              <a:rPr lang="pt-PT" sz="2400" dirty="0" smtClean="0"/>
            </a:br>
            <a:r>
              <a:rPr lang="pt-PT" sz="2400" dirty="0" smtClean="0"/>
              <a:t>mas algumas chegam à Terra, provocando </a:t>
            </a:r>
            <a:r>
              <a:rPr lang="pt-PT" sz="2400" b="1" dirty="0" smtClean="0"/>
              <a:t>queimaduras</a:t>
            </a:r>
            <a:r>
              <a:rPr lang="pt-PT" sz="2400" dirty="0" smtClean="0"/>
              <a:t>,</a:t>
            </a:r>
            <a:br>
              <a:rPr lang="pt-PT" sz="2400" dirty="0" smtClean="0"/>
            </a:br>
            <a:r>
              <a:rPr lang="pt-PT" sz="2400" b="1" dirty="0" smtClean="0"/>
              <a:t>cancros</a:t>
            </a:r>
            <a:r>
              <a:rPr lang="pt-PT" sz="2400" dirty="0" smtClean="0"/>
              <a:t> de pele (melanoma), doenças dos </a:t>
            </a:r>
            <a:r>
              <a:rPr lang="pt-PT" sz="2400" b="1" dirty="0" smtClean="0"/>
              <a:t>olhos</a:t>
            </a:r>
            <a:r>
              <a:rPr lang="pt-PT" sz="2400" dirty="0" smtClean="0"/>
              <a:t>, </a:t>
            </a:r>
            <a:r>
              <a:rPr lang="pt-PT" sz="2400" b="1" dirty="0" smtClean="0"/>
              <a:t>mutações</a:t>
            </a:r>
            <a:r>
              <a:rPr lang="pt-PT" sz="2400" dirty="0" smtClean="0"/>
              <a:t> genéticas, </a:t>
            </a:r>
            <a:r>
              <a:rPr lang="pt-PT" sz="2400" b="1" dirty="0" smtClean="0"/>
              <a:t>destruição</a:t>
            </a:r>
            <a:r>
              <a:rPr lang="pt-PT" sz="2400" dirty="0" smtClean="0"/>
              <a:t> de espécies vegetais e </a:t>
            </a:r>
            <a:r>
              <a:rPr lang="pt-PT" sz="2400" b="1" dirty="0" smtClean="0"/>
              <a:t>deterioração</a:t>
            </a:r>
            <a:r>
              <a:rPr lang="pt-PT" sz="2400" dirty="0" smtClean="0"/>
              <a:t> de alguns materiais.</a:t>
            </a:r>
          </a:p>
          <a:p>
            <a:pPr>
              <a:spcBef>
                <a:spcPts val="0"/>
              </a:spcBef>
            </a:pP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34956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FILTROS SOLARES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/>
              <a:t>As radiações </a:t>
            </a:r>
            <a:r>
              <a:rPr lang="pt-PT" sz="2400" b="1" dirty="0"/>
              <a:t>UVA</a:t>
            </a:r>
            <a:r>
              <a:rPr lang="pt-PT" sz="2400" dirty="0"/>
              <a:t>, </a:t>
            </a:r>
            <a:r>
              <a:rPr lang="pt-PT" sz="2400" dirty="0" smtClean="0"/>
              <a:t>são as </a:t>
            </a:r>
            <a:r>
              <a:rPr lang="pt-PT" sz="2400" b="1" dirty="0"/>
              <a:t>menos </a:t>
            </a:r>
            <a:r>
              <a:rPr lang="pt-PT" sz="2400" b="1" dirty="0" smtClean="0"/>
              <a:t>energéticas </a:t>
            </a:r>
            <a:r>
              <a:rPr lang="pt-PT" sz="2400" dirty="0" smtClean="0"/>
              <a:t>e </a:t>
            </a:r>
            <a:r>
              <a:rPr lang="pt-PT" sz="2400" b="1" dirty="0" smtClean="0"/>
              <a:t>menos </a:t>
            </a:r>
            <a:r>
              <a:rPr lang="pt-PT" sz="2400" b="1" dirty="0"/>
              <a:t>perigosas</a:t>
            </a:r>
            <a:r>
              <a:rPr lang="pt-PT" sz="2400" dirty="0"/>
              <a:t>, </a:t>
            </a:r>
            <a:r>
              <a:rPr lang="pt-PT" sz="2400" dirty="0" smtClean="0"/>
              <a:t>mas provocam o </a:t>
            </a:r>
            <a:r>
              <a:rPr lang="pt-PT" sz="2400" b="1" dirty="0" smtClean="0"/>
              <a:t>envelhecimento</a:t>
            </a:r>
            <a:r>
              <a:rPr lang="pt-PT" sz="2400" dirty="0" smtClean="0"/>
              <a:t> </a:t>
            </a:r>
            <a:r>
              <a:rPr lang="pt-PT" sz="2400" dirty="0"/>
              <a:t>da </a:t>
            </a:r>
            <a:r>
              <a:rPr lang="pt-PT" sz="2400" dirty="0" smtClean="0"/>
              <a:t>pele, a síntese da </a:t>
            </a:r>
            <a:r>
              <a:rPr lang="pt-PT" sz="2400" b="1" dirty="0" smtClean="0"/>
              <a:t>melanina</a:t>
            </a:r>
            <a:r>
              <a:rPr lang="pt-PT" sz="2400" dirty="0" smtClean="0"/>
              <a:t> (pigmento natural que protege a pele absorvendo a radiação) e </a:t>
            </a:r>
            <a:r>
              <a:rPr lang="pt-PT" sz="2400" b="1" dirty="0" smtClean="0"/>
              <a:t>queimaduras</a:t>
            </a:r>
            <a:r>
              <a:rPr lang="pt-PT" sz="24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pt-PT" sz="2400" dirty="0"/>
          </a:p>
          <a:p>
            <a:pPr marL="0" indent="0">
              <a:spcBef>
                <a:spcPts val="0"/>
              </a:spcBef>
              <a:buNone/>
            </a:pPr>
            <a:r>
              <a:rPr lang="pt-PT" sz="2400" dirty="0" smtClean="0"/>
              <a:t>Apesar da </a:t>
            </a:r>
            <a:r>
              <a:rPr lang="pt-PT" sz="2400" b="1" dirty="0" smtClean="0"/>
              <a:t>atmosfera</a:t>
            </a:r>
            <a:r>
              <a:rPr lang="pt-PT" sz="2400" dirty="0" smtClean="0"/>
              <a:t>, nomeadamente a </a:t>
            </a:r>
            <a:r>
              <a:rPr lang="pt-PT" sz="2400" b="1" dirty="0" smtClean="0"/>
              <a:t>camada de ozono</a:t>
            </a:r>
            <a:r>
              <a:rPr lang="pt-PT" sz="2400" dirty="0" smtClean="0"/>
              <a:t>,</a:t>
            </a:r>
            <a:br>
              <a:rPr lang="pt-PT" sz="2400" dirty="0" smtClean="0"/>
            </a:br>
            <a:r>
              <a:rPr lang="pt-PT" sz="2400" dirty="0" smtClean="0"/>
              <a:t>funcionar como um </a:t>
            </a:r>
            <a:r>
              <a:rPr lang="pt-PT" sz="2400" b="1" dirty="0" smtClean="0"/>
              <a:t>filtro solar</a:t>
            </a:r>
            <a:r>
              <a:rPr lang="pt-PT" sz="2400" dirty="0" smtClean="0"/>
              <a:t>, absorvendo os </a:t>
            </a:r>
            <a:r>
              <a:rPr lang="pt-PT" sz="2400" b="1" dirty="0" smtClean="0"/>
              <a:t>ultravioletas</a:t>
            </a:r>
            <a:r>
              <a:rPr lang="pt-PT" sz="2400" dirty="0" smtClean="0"/>
              <a:t>,</a:t>
            </a:r>
            <a:br>
              <a:rPr lang="pt-PT" sz="2400" dirty="0" smtClean="0"/>
            </a:br>
            <a:r>
              <a:rPr lang="pt-PT" sz="2400" dirty="0" smtClean="0"/>
              <a:t>parte desta radiação não é absorvida e atinge os seres vivos. </a:t>
            </a:r>
          </a:p>
          <a:p>
            <a:pPr marL="0" indent="0">
              <a:spcBef>
                <a:spcPts val="0"/>
              </a:spcBef>
              <a:buNone/>
            </a:pPr>
            <a:endParaRPr lang="pt-PT" sz="2400" dirty="0"/>
          </a:p>
          <a:p>
            <a:pPr marL="0" indent="0">
              <a:spcBef>
                <a:spcPts val="0"/>
              </a:spcBef>
              <a:buNone/>
            </a:pPr>
            <a:r>
              <a:rPr lang="pt-PT" sz="2400" dirty="0" smtClean="0"/>
              <a:t>Assim, é importante </a:t>
            </a:r>
            <a:r>
              <a:rPr lang="pt-PT" sz="2400" b="1" dirty="0" smtClean="0"/>
              <a:t>proteger a pele</a:t>
            </a:r>
            <a:r>
              <a:rPr lang="pt-PT" sz="2400" dirty="0" smtClean="0"/>
              <a:t>,</a:t>
            </a:r>
            <a:r>
              <a:rPr lang="pt-PT" sz="2400" b="1" dirty="0" smtClean="0"/>
              <a:t> </a:t>
            </a:r>
            <a:r>
              <a:rPr lang="pt-PT" sz="2400" dirty="0" smtClean="0"/>
              <a:t>que está mais exposta à radiação solar, usando </a:t>
            </a:r>
            <a:r>
              <a:rPr lang="pt-PT" sz="2400" b="1" dirty="0" smtClean="0"/>
              <a:t>protectores solares </a:t>
            </a:r>
            <a:r>
              <a:rPr lang="pt-PT" sz="2400" dirty="0" smtClean="0"/>
              <a:t>(cremes solares).</a:t>
            </a:r>
          </a:p>
        </p:txBody>
      </p:sp>
    </p:spTree>
    <p:extLst>
      <p:ext uri="{BB962C8B-B14F-4D97-AF65-F5344CB8AC3E}">
        <p14:creationId xmlns:p14="http://schemas.microsoft.com/office/powerpoint/2010/main" val="29265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FILTROS SOLARES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pt-PT" sz="2400" dirty="0" smtClean="0"/>
              <a:t>Os </a:t>
            </a:r>
            <a:r>
              <a:rPr lang="pt-PT" sz="2400" b="1" dirty="0" smtClean="0"/>
              <a:t>protectores </a:t>
            </a:r>
            <a:r>
              <a:rPr lang="pt-PT" sz="2400" b="1" dirty="0"/>
              <a:t>solares </a:t>
            </a:r>
            <a:r>
              <a:rPr lang="pt-PT" sz="2400" dirty="0" smtClean="0"/>
              <a:t>têm </a:t>
            </a:r>
            <a:r>
              <a:rPr lang="pt-PT" sz="2400" b="1" dirty="0" smtClean="0"/>
              <a:t>filtros </a:t>
            </a:r>
            <a:r>
              <a:rPr lang="pt-PT" sz="2400" b="1" dirty="0"/>
              <a:t>solares </a:t>
            </a:r>
            <a:r>
              <a:rPr lang="pt-PT" sz="2400" dirty="0" smtClean="0"/>
              <a:t>que absorvem ou reflectem a radiação solar:</a:t>
            </a:r>
          </a:p>
          <a:p>
            <a:pPr lvl="1">
              <a:spcBef>
                <a:spcPts val="1200"/>
              </a:spcBef>
              <a:buFont typeface="Courier New" pitchFamily="49" charset="0"/>
              <a:buChar char="o"/>
            </a:pPr>
            <a:r>
              <a:rPr lang="pt-PT" sz="2400" b="1" dirty="0" smtClean="0"/>
              <a:t>Filtros químicos - </a:t>
            </a:r>
            <a:r>
              <a:rPr lang="pt-PT" sz="2400" dirty="0"/>
              <a:t>F</a:t>
            </a:r>
            <a:r>
              <a:rPr lang="pt-PT" sz="2400" dirty="0" smtClean="0"/>
              <a:t>ormados por </a:t>
            </a:r>
            <a:r>
              <a:rPr lang="pt-PT" sz="2400" b="1" dirty="0" smtClean="0"/>
              <a:t>moléculas orgânicas </a:t>
            </a:r>
            <a:r>
              <a:rPr lang="pt-PT" sz="2400" dirty="0" smtClean="0"/>
              <a:t>que </a:t>
            </a:r>
            <a:r>
              <a:rPr lang="pt-PT" sz="2400" b="1" dirty="0" smtClean="0"/>
              <a:t>absorvem</a:t>
            </a:r>
            <a:r>
              <a:rPr lang="pt-PT" sz="2400" dirty="0" smtClean="0"/>
              <a:t> as radiações UVA e UVB;</a:t>
            </a:r>
          </a:p>
          <a:p>
            <a:pPr lvl="1">
              <a:spcBef>
                <a:spcPts val="1200"/>
              </a:spcBef>
              <a:buFont typeface="Courier New" pitchFamily="49" charset="0"/>
              <a:buChar char="o"/>
            </a:pPr>
            <a:r>
              <a:rPr lang="pt-PT" sz="2400" b="1" dirty="0"/>
              <a:t>Filtros</a:t>
            </a:r>
            <a:r>
              <a:rPr lang="pt-PT" sz="2400" b="1" dirty="0" smtClean="0"/>
              <a:t> físicos </a:t>
            </a:r>
            <a:r>
              <a:rPr lang="pt-PT" sz="2400" dirty="0" smtClean="0"/>
              <a:t>(ecrãs minerais) - </a:t>
            </a:r>
            <a:r>
              <a:rPr lang="pt-PT" sz="2400" dirty="0"/>
              <a:t>F</a:t>
            </a:r>
            <a:r>
              <a:rPr lang="pt-PT" sz="2400" dirty="0" smtClean="0"/>
              <a:t>ormados por </a:t>
            </a:r>
            <a:r>
              <a:rPr lang="pt-PT" sz="2400" b="1" dirty="0" smtClean="0"/>
              <a:t>compostos inorgânicos</a:t>
            </a:r>
            <a:r>
              <a:rPr lang="pt-PT" sz="2400" dirty="0" smtClean="0"/>
              <a:t> (óxidos de zinco e de titânio) que </a:t>
            </a:r>
            <a:r>
              <a:rPr lang="pt-PT" sz="2400" b="1" dirty="0" smtClean="0"/>
              <a:t>reflectem</a:t>
            </a:r>
            <a:r>
              <a:rPr lang="pt-PT" sz="2400" dirty="0" smtClean="0"/>
              <a:t> a maior parte da radiação solar. São </a:t>
            </a:r>
            <a:r>
              <a:rPr lang="pt-PT" sz="2400" b="1" dirty="0" smtClean="0"/>
              <a:t>mais eficazes </a:t>
            </a:r>
            <a:r>
              <a:rPr lang="pt-PT" sz="2400" dirty="0" smtClean="0"/>
              <a:t>do que os filtros químicos.</a:t>
            </a:r>
            <a:endParaRPr lang="pt-PT" sz="2400" dirty="0"/>
          </a:p>
          <a:p>
            <a:pPr marL="457200" lvl="1" indent="0">
              <a:buNone/>
            </a:pP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280463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FILTROS SOLARES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pt-PT" sz="2400" b="1" dirty="0" smtClean="0"/>
              <a:t>Índice de protecção solar </a:t>
            </a:r>
            <a:r>
              <a:rPr lang="pt-PT" sz="2400" dirty="0" smtClean="0"/>
              <a:t>ou factor de protecção solar (FPS) – Indica o número de </a:t>
            </a:r>
            <a:r>
              <a:rPr lang="pt-PT" sz="2400" b="1" dirty="0" smtClean="0"/>
              <a:t>minutos</a:t>
            </a:r>
            <a:r>
              <a:rPr lang="pt-PT" sz="2400" dirty="0" smtClean="0"/>
              <a:t> que uma pele pode estar exposta ao sol sem sofrer danos. Depende do tipo e da concentração das substâncias protectoras.</a:t>
            </a:r>
          </a:p>
          <a:p>
            <a:pPr>
              <a:spcBef>
                <a:spcPts val="0"/>
              </a:spcBef>
            </a:pPr>
            <a:endParaRPr lang="pt-PT" sz="2400" dirty="0" smtClean="0"/>
          </a:p>
          <a:p>
            <a:pPr marL="0" indent="0">
              <a:lnSpc>
                <a:spcPct val="110000"/>
              </a:lnSpc>
              <a:buNone/>
            </a:pPr>
            <a:r>
              <a:rPr lang="pt-PT" sz="2400" dirty="0" smtClean="0"/>
              <a:t>Um </a:t>
            </a:r>
            <a:r>
              <a:rPr lang="pt-PT" sz="2400" b="1" dirty="0"/>
              <a:t>factor de protecção 30 </a:t>
            </a:r>
            <a:r>
              <a:rPr lang="pt-PT" sz="2400" dirty="0"/>
              <a:t>indica que uma pele </a:t>
            </a:r>
            <a:r>
              <a:rPr lang="pt-PT" sz="2400" dirty="0" smtClean="0"/>
              <a:t>com esse protector suporta 30 × 10* = </a:t>
            </a:r>
            <a:r>
              <a:rPr lang="pt-PT" sz="2400" b="1" dirty="0" smtClean="0"/>
              <a:t>300 minutos </a:t>
            </a:r>
            <a:r>
              <a:rPr lang="pt-PT" sz="2400" dirty="0" smtClean="0"/>
              <a:t>(5 horas) de exposição ao sol sem sofrer danos.</a:t>
            </a:r>
          </a:p>
          <a:p>
            <a:pPr marL="0" indent="0">
              <a:spcBef>
                <a:spcPts val="0"/>
              </a:spcBef>
              <a:buNone/>
            </a:pPr>
            <a:endParaRPr lang="pt-PT" sz="2400" dirty="0" smtClean="0"/>
          </a:p>
          <a:p>
            <a:pPr marL="266700" indent="-266700">
              <a:spcBef>
                <a:spcPts val="0"/>
              </a:spcBef>
              <a:buNone/>
            </a:pPr>
            <a:r>
              <a:rPr lang="pt-PT" sz="2400" dirty="0" smtClean="0"/>
              <a:t>* 10 </a:t>
            </a:r>
            <a:r>
              <a:rPr lang="pt-PT" sz="2400" dirty="0"/>
              <a:t>minutos de exposição ao sol sem sofrer </a:t>
            </a:r>
            <a:r>
              <a:rPr lang="pt-PT" sz="2400" dirty="0" smtClean="0"/>
              <a:t>danos e sem protector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182648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CAMADA DE OZONO</a:t>
            </a:r>
            <a:endParaRPr lang="pt-PT" sz="3200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b="1" dirty="0"/>
              <a:t>C</a:t>
            </a:r>
            <a:r>
              <a:rPr lang="pt-PT" sz="2400" b="1" dirty="0" smtClean="0"/>
              <a:t>amada de ozono </a:t>
            </a:r>
            <a:r>
              <a:rPr lang="pt-PT" sz="2400" dirty="0" smtClean="0"/>
              <a:t>- Quantidade </a:t>
            </a:r>
            <a:r>
              <a:rPr lang="pt-PT" sz="2400" dirty="0"/>
              <a:t>de ozono </a:t>
            </a:r>
            <a:r>
              <a:rPr lang="pt-PT" sz="2400" dirty="0" smtClean="0"/>
              <a:t>que existe na Estratosfera, disperso entre </a:t>
            </a:r>
            <a:r>
              <a:rPr lang="pt-PT" sz="2400" dirty="0"/>
              <a:t>15 km e 50 km de altitude</a:t>
            </a:r>
            <a:r>
              <a:rPr lang="pt-PT" sz="2400" dirty="0" smtClean="0"/>
              <a:t>.</a:t>
            </a:r>
          </a:p>
          <a:p>
            <a:pPr>
              <a:spcBef>
                <a:spcPts val="0"/>
              </a:spcBef>
            </a:pPr>
            <a:endParaRPr lang="pt-PT" sz="2400" dirty="0"/>
          </a:p>
          <a:p>
            <a:pPr marL="0" indent="0">
              <a:spcBef>
                <a:spcPts val="0"/>
              </a:spcBef>
              <a:buNone/>
            </a:pPr>
            <a:r>
              <a:rPr lang="pt-PT" sz="2400" dirty="0" smtClean="0"/>
              <a:t>A camada de ozono </a:t>
            </a:r>
            <a:r>
              <a:rPr lang="pt-PT" sz="2400" b="1" dirty="0" smtClean="0"/>
              <a:t>absorve</a:t>
            </a:r>
            <a:r>
              <a:rPr lang="pt-PT" sz="2400" dirty="0" smtClean="0"/>
              <a:t> as radiações </a:t>
            </a:r>
            <a:r>
              <a:rPr lang="pt-PT" sz="2400" b="1" dirty="0"/>
              <a:t>ultravioleta </a:t>
            </a:r>
            <a:r>
              <a:rPr lang="pt-PT" sz="2400" dirty="0"/>
              <a:t>(</a:t>
            </a:r>
            <a:r>
              <a:rPr lang="pt-PT" sz="2400" dirty="0" smtClean="0"/>
              <a:t>UVB)</a:t>
            </a:r>
            <a:r>
              <a:rPr lang="pt-PT" sz="2400" dirty="0"/>
              <a:t/>
            </a:r>
            <a:br>
              <a:rPr lang="pt-PT" sz="2400" dirty="0"/>
            </a:br>
            <a:r>
              <a:rPr lang="pt-PT" sz="2400" dirty="0" smtClean="0"/>
              <a:t>com energia entre 6,6 x 10</a:t>
            </a:r>
            <a:r>
              <a:rPr lang="pt-PT" sz="2400" baseline="30000" dirty="0" smtClean="0"/>
              <a:t>-19</a:t>
            </a:r>
            <a:r>
              <a:rPr lang="pt-PT" sz="2400" dirty="0" smtClean="0"/>
              <a:t> J e 9,9 x 10</a:t>
            </a:r>
            <a:r>
              <a:rPr lang="pt-PT" sz="2400" baseline="30000" dirty="0" smtClean="0"/>
              <a:t>-19 </a:t>
            </a:r>
            <a:r>
              <a:rPr lang="pt-PT" sz="2400" dirty="0" smtClean="0"/>
              <a:t>J, funcionando</a:t>
            </a:r>
            <a:br>
              <a:rPr lang="pt-PT" sz="2400" dirty="0" smtClean="0"/>
            </a:br>
            <a:r>
              <a:rPr lang="pt-PT" sz="2400" dirty="0" smtClean="0"/>
              <a:t>como um </a:t>
            </a:r>
            <a:r>
              <a:rPr lang="pt-PT" sz="2400" b="1" dirty="0" smtClean="0"/>
              <a:t>filtro</a:t>
            </a:r>
            <a:r>
              <a:rPr lang="pt-PT" sz="2400" dirty="0" smtClean="0"/>
              <a:t> </a:t>
            </a:r>
            <a:r>
              <a:rPr lang="pt-PT" sz="2400" b="1" dirty="0" smtClean="0"/>
              <a:t>solar</a:t>
            </a:r>
            <a:r>
              <a:rPr lang="pt-PT" sz="2400" dirty="0" smtClean="0"/>
              <a:t> natural. </a:t>
            </a:r>
          </a:p>
          <a:p>
            <a:pPr>
              <a:spcBef>
                <a:spcPts val="0"/>
              </a:spcBef>
            </a:pPr>
            <a:endParaRPr lang="pt-PT" sz="2400" dirty="0"/>
          </a:p>
          <a:p>
            <a:pPr marL="0" indent="0">
              <a:spcBef>
                <a:spcPts val="0"/>
              </a:spcBef>
              <a:buNone/>
            </a:pPr>
            <a:r>
              <a:rPr lang="pt-PT" sz="2400" dirty="0" smtClean="0"/>
              <a:t>Durante a </a:t>
            </a:r>
            <a:r>
              <a:rPr lang="pt-PT" sz="2400" b="1" dirty="0" smtClean="0"/>
              <a:t>absorção</a:t>
            </a:r>
            <a:r>
              <a:rPr lang="pt-PT" sz="2400" dirty="0" smtClean="0"/>
              <a:t> da radiação ocorre </a:t>
            </a:r>
            <a:r>
              <a:rPr lang="pt-PT" sz="2400" b="1" dirty="0" smtClean="0"/>
              <a:t>efeito químico </a:t>
            </a:r>
            <a:r>
              <a:rPr lang="pt-PT" sz="2400" dirty="0" smtClean="0"/>
              <a:t>da radiação (</a:t>
            </a:r>
            <a:r>
              <a:rPr lang="pt-PT" sz="2400" b="1" dirty="0" smtClean="0"/>
              <a:t>quebra</a:t>
            </a:r>
            <a:r>
              <a:rPr lang="pt-PT" sz="2400" dirty="0" smtClean="0"/>
              <a:t> das ligações químicas) e </a:t>
            </a:r>
            <a:r>
              <a:rPr lang="pt-PT" sz="2400" b="1" dirty="0" smtClean="0"/>
              <a:t>efeito  térmico </a:t>
            </a:r>
            <a:r>
              <a:rPr lang="pt-PT" sz="2400" dirty="0" smtClean="0"/>
              <a:t>(aumento da </a:t>
            </a:r>
            <a:r>
              <a:rPr lang="pt-PT" sz="2400" b="1" dirty="0" smtClean="0"/>
              <a:t>energia cinética </a:t>
            </a:r>
            <a:r>
              <a:rPr lang="pt-PT" sz="2400" dirty="0" smtClean="0"/>
              <a:t>das partículas, responsável</a:t>
            </a:r>
            <a:br>
              <a:rPr lang="pt-PT" sz="2400" dirty="0" smtClean="0"/>
            </a:br>
            <a:r>
              <a:rPr lang="pt-PT" sz="2400" dirty="0" smtClean="0"/>
              <a:t>pelo aumento da </a:t>
            </a:r>
            <a:r>
              <a:rPr lang="pt-PT" sz="2400" b="1" dirty="0" smtClean="0"/>
              <a:t>temperatura </a:t>
            </a:r>
            <a:r>
              <a:rPr lang="pt-PT" sz="2400" dirty="0" smtClean="0"/>
              <a:t>na Estratosfera).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60847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CAMADA DE OZONO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pPr marL="0" indent="0">
              <a:spcBef>
                <a:spcPts val="2400"/>
              </a:spcBef>
              <a:buNone/>
            </a:pPr>
            <a:r>
              <a:rPr lang="pt-PT" sz="2600" dirty="0" smtClean="0"/>
              <a:t>O ozono na </a:t>
            </a:r>
            <a:r>
              <a:rPr lang="pt-PT" sz="2600" b="1" dirty="0" smtClean="0"/>
              <a:t>Estratosfera</a:t>
            </a:r>
            <a:r>
              <a:rPr lang="pt-PT" sz="2600" dirty="0" smtClean="0"/>
              <a:t> protege os seres vivos, mas na </a:t>
            </a:r>
            <a:r>
              <a:rPr lang="pt-PT" sz="2600" b="1" dirty="0" smtClean="0"/>
              <a:t>Troposfera</a:t>
            </a:r>
            <a:r>
              <a:rPr lang="pt-PT" sz="2600" dirty="0" smtClean="0"/>
              <a:t> é uma substância </a:t>
            </a:r>
            <a:r>
              <a:rPr lang="pt-PT" sz="2600" b="1" dirty="0" smtClean="0"/>
              <a:t>nociva</a:t>
            </a:r>
            <a:r>
              <a:rPr lang="pt-PT" sz="2600" dirty="0" smtClean="0"/>
              <a:t> que irrita os olhos,</a:t>
            </a:r>
            <a:br>
              <a:rPr lang="pt-PT" sz="2600" dirty="0" smtClean="0"/>
            </a:br>
            <a:r>
              <a:rPr lang="pt-PT" sz="2600" dirty="0" smtClean="0"/>
              <a:t>o nariz e a garganta.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39981"/>
            <a:ext cx="6870848" cy="3757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463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/>
              <a:t>ALTE</a:t>
            </a:r>
            <a:r>
              <a:rPr lang="pt-PT" sz="3200" b="1" dirty="0" smtClean="0"/>
              <a:t>RAÇÃO DO EQUILÍBRIO DE FORMAÇÃO</a:t>
            </a:r>
            <a:br>
              <a:rPr lang="pt-PT" sz="3200" b="1" dirty="0" smtClean="0"/>
            </a:br>
            <a:r>
              <a:rPr lang="pt-PT" sz="3200" b="1" dirty="0" smtClean="0"/>
              <a:t>E DECOMPOSIÇÃO DO OZONO</a:t>
            </a:r>
            <a:endParaRPr lang="pt-PT" sz="3200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/>
              <a:t>A</a:t>
            </a:r>
            <a:r>
              <a:rPr lang="pt-PT" sz="2400" dirty="0" smtClean="0"/>
              <a:t> </a:t>
            </a:r>
            <a:r>
              <a:rPr lang="pt-PT" sz="2400" b="1" dirty="0" smtClean="0"/>
              <a:t>concentração</a:t>
            </a:r>
            <a:r>
              <a:rPr lang="pt-PT" sz="2400" dirty="0" smtClean="0"/>
              <a:t> do ozono na Estratosfera manteve-se </a:t>
            </a:r>
            <a:r>
              <a:rPr lang="pt-PT" sz="2400" b="1" dirty="0" smtClean="0"/>
              <a:t>constante</a:t>
            </a:r>
            <a:r>
              <a:rPr lang="pt-PT" sz="2400" dirty="0" smtClean="0"/>
              <a:t> durante muito tempo, porque existe um </a:t>
            </a:r>
            <a:r>
              <a:rPr lang="pt-PT" sz="2400" b="1" dirty="0" smtClean="0"/>
              <a:t>equilíbrio</a:t>
            </a:r>
            <a:r>
              <a:rPr lang="pt-PT" sz="2400" dirty="0" smtClean="0"/>
              <a:t> entre a formação e a decomposição naturais do ozono .</a:t>
            </a:r>
          </a:p>
          <a:p>
            <a:pPr marL="0" indent="0">
              <a:spcBef>
                <a:spcPts val="0"/>
              </a:spcBef>
              <a:buNone/>
            </a:pPr>
            <a:endParaRPr lang="pt-PT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pt-PT" sz="2400" dirty="0" smtClean="0"/>
              <a:t>Mas, a </a:t>
            </a:r>
            <a:r>
              <a:rPr lang="pt-PT" sz="2400" b="1" dirty="0" smtClean="0"/>
              <a:t>concentração</a:t>
            </a:r>
            <a:r>
              <a:rPr lang="pt-PT" sz="2400" dirty="0" smtClean="0"/>
              <a:t> do ozono começou</a:t>
            </a:r>
            <a:br>
              <a:rPr lang="pt-PT" sz="2400" dirty="0" smtClean="0"/>
            </a:br>
            <a:r>
              <a:rPr lang="pt-PT" sz="2400" dirty="0" smtClean="0"/>
              <a:t>a </a:t>
            </a:r>
            <a:r>
              <a:rPr lang="pt-PT" sz="2400" b="1" dirty="0" smtClean="0"/>
              <a:t>diminuir</a:t>
            </a:r>
            <a:r>
              <a:rPr lang="pt-PT" sz="2400" dirty="0" smtClean="0"/>
              <a:t> quando substâncias,</a:t>
            </a:r>
            <a:br>
              <a:rPr lang="pt-PT" sz="2400" dirty="0" smtClean="0"/>
            </a:br>
            <a:r>
              <a:rPr lang="pt-PT" sz="2400" dirty="0" smtClean="0"/>
              <a:t>libertadas pelo </a:t>
            </a:r>
            <a:r>
              <a:rPr lang="pt-PT" sz="2400" b="1" dirty="0" smtClean="0"/>
              <a:t>Homem</a:t>
            </a:r>
            <a:r>
              <a:rPr lang="pt-PT" sz="2400" dirty="0" smtClean="0"/>
              <a:t> para atmosfera</a:t>
            </a:r>
            <a:br>
              <a:rPr lang="pt-PT" sz="2400" dirty="0" smtClean="0"/>
            </a:br>
            <a:r>
              <a:rPr lang="pt-PT" sz="2400" dirty="0" smtClean="0"/>
              <a:t>(</a:t>
            </a:r>
            <a:r>
              <a:rPr lang="pt-PT" sz="2400" b="1" dirty="0" smtClean="0"/>
              <a:t>óxidos de azoto </a:t>
            </a:r>
            <a:r>
              <a:rPr lang="pt-PT" sz="2400" dirty="0" smtClean="0"/>
              <a:t>e </a:t>
            </a:r>
            <a:r>
              <a:rPr lang="pt-PT" sz="2400" b="1" dirty="0" smtClean="0"/>
              <a:t>radicais de cloro </a:t>
            </a:r>
            <a:r>
              <a:rPr lang="pt-PT" sz="2400" dirty="0" smtClean="0"/>
              <a:t>C</a:t>
            </a:r>
            <a:r>
              <a:rPr lang="pt-PT" sz="2400" dirty="0" smtClean="0">
                <a:latin typeface="Script MT Bold"/>
              </a:rPr>
              <a:t>l</a:t>
            </a:r>
            <a:r>
              <a:rPr lang="pt-PT" sz="2400" baseline="30000" dirty="0" smtClean="0">
                <a:latin typeface="Rage Italic"/>
              </a:rPr>
              <a:t>•</a:t>
            </a:r>
            <a:r>
              <a:rPr lang="pt-PT" sz="2400" dirty="0" smtClean="0"/>
              <a:t>),</a:t>
            </a:r>
            <a:br>
              <a:rPr lang="pt-PT" sz="2400" dirty="0" smtClean="0"/>
            </a:br>
            <a:r>
              <a:rPr lang="pt-PT" sz="2400" b="1" dirty="0" smtClean="0"/>
              <a:t>aumentaram</a:t>
            </a:r>
            <a:r>
              <a:rPr lang="pt-PT" sz="2400" dirty="0" smtClean="0"/>
              <a:t> a decomposição do ozono.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718615"/>
            <a:ext cx="3297456" cy="3662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143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ALTERAÇÃO DO EQUILÍBRIO DE FORMAÇÃO</a:t>
            </a:r>
            <a:br>
              <a:rPr lang="pt-PT" sz="3200" b="1" dirty="0" smtClean="0"/>
            </a:br>
            <a:r>
              <a:rPr lang="pt-PT" sz="3200" b="1" dirty="0" smtClean="0"/>
              <a:t>E DECOMPOSIÇÃO DO OZONO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 smtClean="0">
                <a:latin typeface="+mj-lt"/>
              </a:rPr>
              <a:t>Os </a:t>
            </a:r>
            <a:r>
              <a:rPr lang="pt-PT" sz="2400" b="1" dirty="0" smtClean="0">
                <a:latin typeface="+mj-lt"/>
              </a:rPr>
              <a:t>óxidos de azoto </a:t>
            </a:r>
            <a:r>
              <a:rPr lang="pt-PT" sz="2400" dirty="0" smtClean="0">
                <a:latin typeface="+mj-lt"/>
              </a:rPr>
              <a:t>formam-se a partir do </a:t>
            </a:r>
            <a:r>
              <a:rPr lang="pt-PT" sz="2400" b="1" dirty="0" smtClean="0">
                <a:latin typeface="+mj-lt"/>
              </a:rPr>
              <a:t>oxigénio</a:t>
            </a:r>
            <a:r>
              <a:rPr lang="pt-PT" sz="2400" dirty="0" smtClean="0">
                <a:latin typeface="+mj-lt"/>
              </a:rPr>
              <a:t> e do </a:t>
            </a:r>
            <a:r>
              <a:rPr lang="pt-PT" sz="2400" b="1" dirty="0" smtClean="0">
                <a:latin typeface="+mj-lt"/>
              </a:rPr>
              <a:t>azoto</a:t>
            </a:r>
            <a:r>
              <a:rPr lang="pt-PT" sz="2400" dirty="0" smtClean="0">
                <a:latin typeface="+mj-lt"/>
              </a:rPr>
              <a:t> atmosféricos, a </a:t>
            </a:r>
            <a:r>
              <a:rPr lang="pt-PT" sz="2400" b="1" dirty="0" smtClean="0">
                <a:latin typeface="+mj-lt"/>
              </a:rPr>
              <a:t>temperaturas elevadas</a:t>
            </a:r>
            <a:r>
              <a:rPr lang="pt-PT" sz="2400" dirty="0" smtClean="0">
                <a:latin typeface="+mj-lt"/>
              </a:rPr>
              <a:t>,</a:t>
            </a:r>
            <a:r>
              <a:rPr lang="pt-PT" sz="2400" b="1" dirty="0" smtClean="0">
                <a:latin typeface="+mj-lt"/>
              </a:rPr>
              <a:t> </a:t>
            </a:r>
            <a:r>
              <a:rPr lang="pt-PT" sz="2400" dirty="0" smtClean="0">
                <a:latin typeface="+mj-lt"/>
              </a:rPr>
              <a:t>com os efluentes dos aviões supersónicos.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pt-PT" sz="2400" dirty="0" smtClean="0">
                <a:latin typeface="+mj-lt"/>
              </a:rPr>
              <a:t>Os </a:t>
            </a:r>
            <a:r>
              <a:rPr lang="pt-PT" sz="2400" b="1" dirty="0" smtClean="0">
                <a:latin typeface="+mj-lt"/>
              </a:rPr>
              <a:t>radicais C</a:t>
            </a:r>
            <a:r>
              <a:rPr lang="pt-PT" sz="2400" dirty="0" smtClean="0">
                <a:latin typeface="Script MT Bold"/>
              </a:rPr>
              <a:t>l</a:t>
            </a:r>
            <a:r>
              <a:rPr lang="pt-PT" sz="2400" b="1" baseline="30000" dirty="0" smtClean="0">
                <a:latin typeface="+mj-lt"/>
              </a:rPr>
              <a:t>•</a:t>
            </a:r>
            <a:r>
              <a:rPr lang="pt-PT" sz="2400" b="1" dirty="0" smtClean="0">
                <a:latin typeface="+mj-lt"/>
              </a:rPr>
              <a:t> </a:t>
            </a:r>
            <a:r>
              <a:rPr lang="pt-PT" sz="2400" dirty="0" smtClean="0">
                <a:latin typeface="+mj-lt"/>
              </a:rPr>
              <a:t>formam-se principalmente a partir dos </a:t>
            </a:r>
            <a:r>
              <a:rPr lang="pt-PT" sz="2400" b="1" dirty="0" smtClean="0">
                <a:latin typeface="+mj-lt"/>
              </a:rPr>
              <a:t>CFC</a:t>
            </a:r>
            <a:r>
              <a:rPr lang="pt-PT" sz="2400" dirty="0" smtClean="0">
                <a:latin typeface="+mj-lt"/>
              </a:rPr>
              <a:t> (clorofluorcarbonetos ou </a:t>
            </a:r>
            <a:r>
              <a:rPr lang="pt-PT" sz="2400" i="1" dirty="0" err="1" smtClean="0">
                <a:latin typeface="+mj-lt"/>
              </a:rPr>
              <a:t>freons</a:t>
            </a:r>
            <a:r>
              <a:rPr lang="pt-PT" sz="2400" dirty="0">
                <a:latin typeface="+mj-lt"/>
              </a:rPr>
              <a:t>)</a:t>
            </a:r>
            <a:r>
              <a:rPr lang="pt-PT" sz="2400" dirty="0" smtClean="0">
                <a:latin typeface="+mj-lt"/>
              </a:rPr>
              <a:t>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pt-PT" sz="2400" dirty="0" smtClean="0">
                <a:latin typeface="+mj-lt"/>
              </a:rPr>
              <a:t>Os CFC são derivados do </a:t>
            </a:r>
            <a:r>
              <a:rPr lang="pt-PT" sz="2400" b="1" dirty="0" smtClean="0">
                <a:latin typeface="+mj-lt"/>
              </a:rPr>
              <a:t>metano</a:t>
            </a:r>
            <a:r>
              <a:rPr lang="pt-PT" sz="2400" dirty="0" smtClean="0">
                <a:latin typeface="+mj-lt"/>
              </a:rPr>
              <a:t> (CH</a:t>
            </a:r>
            <a:r>
              <a:rPr lang="pt-PT" sz="2400" baseline="-25000" dirty="0" smtClean="0">
                <a:latin typeface="+mj-lt"/>
              </a:rPr>
              <a:t>4</a:t>
            </a:r>
            <a:r>
              <a:rPr lang="pt-PT" sz="2400" dirty="0" smtClean="0">
                <a:latin typeface="+mj-lt"/>
              </a:rPr>
              <a:t>) e do </a:t>
            </a:r>
            <a:r>
              <a:rPr lang="pt-PT" sz="2400" b="1" dirty="0" err="1" smtClean="0">
                <a:latin typeface="+mj-lt"/>
              </a:rPr>
              <a:t>etano</a:t>
            </a:r>
            <a:r>
              <a:rPr lang="pt-PT" sz="2400" dirty="0" smtClean="0">
                <a:latin typeface="+mj-lt"/>
              </a:rPr>
              <a:t> (C</a:t>
            </a:r>
            <a:r>
              <a:rPr lang="pt-PT" sz="2400" baseline="-25000" dirty="0" smtClean="0">
                <a:latin typeface="+mj-lt"/>
              </a:rPr>
              <a:t>2</a:t>
            </a:r>
            <a:r>
              <a:rPr lang="pt-PT" sz="2400" dirty="0" smtClean="0">
                <a:latin typeface="+mj-lt"/>
              </a:rPr>
              <a:t>H</a:t>
            </a:r>
            <a:r>
              <a:rPr lang="pt-PT" sz="2400" baseline="-25000" dirty="0" smtClean="0">
                <a:latin typeface="+mj-lt"/>
              </a:rPr>
              <a:t>6</a:t>
            </a:r>
            <a:r>
              <a:rPr lang="pt-PT" sz="2400" dirty="0" smtClean="0">
                <a:latin typeface="+mj-lt"/>
              </a:rPr>
              <a:t>),</a:t>
            </a:r>
            <a:br>
              <a:rPr lang="pt-PT" sz="2400" dirty="0" smtClean="0">
                <a:latin typeface="+mj-lt"/>
              </a:rPr>
            </a:br>
            <a:r>
              <a:rPr lang="pt-PT" sz="2400" dirty="0" smtClean="0">
                <a:latin typeface="+mj-lt"/>
              </a:rPr>
              <a:t>onde os átomos de hidrogénio são substituídos por átomos</a:t>
            </a:r>
            <a:br>
              <a:rPr lang="pt-PT" sz="2400" dirty="0" smtClean="0">
                <a:latin typeface="+mj-lt"/>
              </a:rPr>
            </a:br>
            <a:r>
              <a:rPr lang="pt-PT" sz="2400" dirty="0" smtClean="0">
                <a:latin typeface="+mj-lt"/>
              </a:rPr>
              <a:t>de </a:t>
            </a:r>
            <a:r>
              <a:rPr lang="pt-PT" sz="2400" b="1" dirty="0" smtClean="0">
                <a:latin typeface="+mj-lt"/>
              </a:rPr>
              <a:t>cloro</a:t>
            </a:r>
            <a:r>
              <a:rPr lang="pt-PT" sz="2400" dirty="0" smtClean="0">
                <a:latin typeface="+mj-lt"/>
              </a:rPr>
              <a:t> e de </a:t>
            </a:r>
            <a:r>
              <a:rPr lang="pt-PT" sz="2400" b="1" dirty="0" smtClean="0">
                <a:latin typeface="+mj-lt"/>
              </a:rPr>
              <a:t>flúor</a:t>
            </a:r>
            <a:r>
              <a:rPr lang="pt-PT" sz="2400" dirty="0" smtClean="0">
                <a:latin typeface="+mj-lt"/>
              </a:rPr>
              <a:t> (derivados </a:t>
            </a:r>
            <a:r>
              <a:rPr lang="pt-PT" sz="2400" dirty="0"/>
              <a:t>halogenados</a:t>
            </a:r>
            <a:r>
              <a:rPr lang="pt-PT" sz="2400" dirty="0" smtClean="0">
                <a:latin typeface="+mj-lt"/>
              </a:rPr>
              <a:t>):</a:t>
            </a:r>
            <a:br>
              <a:rPr lang="pt-PT" sz="2400" dirty="0" smtClean="0">
                <a:latin typeface="+mj-lt"/>
              </a:rPr>
            </a:br>
            <a:r>
              <a:rPr lang="pt-PT" sz="2400" dirty="0" smtClean="0">
                <a:latin typeface="+mj-lt"/>
              </a:rPr>
              <a:t>CFC</a:t>
            </a:r>
            <a:r>
              <a:rPr lang="pt-PT" sz="2400" b="1" dirty="0" smtClean="0">
                <a:latin typeface="Script MT Bold"/>
              </a:rPr>
              <a:t>l</a:t>
            </a:r>
            <a:r>
              <a:rPr lang="pt-PT" sz="2400" baseline="-25000" dirty="0" smtClean="0">
                <a:latin typeface="+mj-lt"/>
              </a:rPr>
              <a:t>3</a:t>
            </a:r>
            <a:r>
              <a:rPr lang="pt-PT" sz="2400" dirty="0" smtClean="0">
                <a:latin typeface="+mj-lt"/>
              </a:rPr>
              <a:t> (</a:t>
            </a:r>
            <a:r>
              <a:rPr lang="pt-PT" sz="2400" dirty="0" err="1" smtClean="0">
                <a:latin typeface="+mj-lt"/>
              </a:rPr>
              <a:t>triclorofluormetano</a:t>
            </a:r>
            <a:r>
              <a:rPr lang="pt-PT" sz="2400" dirty="0" smtClean="0">
                <a:latin typeface="+mj-lt"/>
              </a:rPr>
              <a:t>) e CF</a:t>
            </a:r>
            <a:r>
              <a:rPr lang="pt-PT" sz="2400" baseline="-25000" dirty="0" smtClean="0">
                <a:latin typeface="+mj-lt"/>
              </a:rPr>
              <a:t>2</a:t>
            </a:r>
            <a:r>
              <a:rPr lang="pt-PT" sz="2400" dirty="0" smtClean="0">
                <a:latin typeface="+mj-lt"/>
              </a:rPr>
              <a:t>C</a:t>
            </a:r>
            <a:r>
              <a:rPr lang="pt-PT" sz="2400" b="1" dirty="0" smtClean="0">
                <a:latin typeface="Script MT Bold"/>
              </a:rPr>
              <a:t>l</a:t>
            </a:r>
            <a:r>
              <a:rPr lang="pt-PT" sz="2400" baseline="-25000" dirty="0" smtClean="0">
                <a:latin typeface="+mj-lt"/>
              </a:rPr>
              <a:t>2</a:t>
            </a:r>
            <a:r>
              <a:rPr lang="pt-PT" sz="2400" dirty="0" smtClean="0">
                <a:latin typeface="+mj-lt"/>
              </a:rPr>
              <a:t> (</a:t>
            </a:r>
            <a:r>
              <a:rPr lang="pt-PT" sz="2400" dirty="0" err="1" smtClean="0">
                <a:latin typeface="+mj-lt"/>
              </a:rPr>
              <a:t>diclorodifluormetano</a:t>
            </a:r>
            <a:r>
              <a:rPr lang="pt-PT" sz="2400" dirty="0" smtClean="0">
                <a:latin typeface="+mj-lt"/>
              </a:rPr>
              <a:t>).</a:t>
            </a:r>
            <a:endParaRPr lang="pt-PT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5833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ALTERAÇÃO DO EQUILÍBRIO DE FORMAÇÃO</a:t>
            </a:r>
            <a:br>
              <a:rPr lang="pt-PT" sz="3200" b="1" dirty="0" smtClean="0"/>
            </a:br>
            <a:r>
              <a:rPr lang="pt-PT" sz="3200" b="1" dirty="0" smtClean="0"/>
              <a:t>E DECOMPOSIÇÃO DO OZONO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 smtClean="0"/>
              <a:t>Os CFC têm sido usados no </a:t>
            </a:r>
            <a:r>
              <a:rPr lang="pt-PT" sz="2400" b="1" dirty="0" smtClean="0"/>
              <a:t>arrefecimento</a:t>
            </a:r>
            <a:r>
              <a:rPr lang="pt-PT" sz="2400" dirty="0" smtClean="0"/>
              <a:t> dos frigoríficos e aparelhos de ar condicionado, em </a:t>
            </a:r>
            <a:r>
              <a:rPr lang="pt-PT" sz="2400" b="1" dirty="0" smtClean="0"/>
              <a:t>espumas</a:t>
            </a:r>
            <a:r>
              <a:rPr lang="pt-PT" sz="2400" dirty="0" smtClean="0"/>
              <a:t> de isolamento térmico, em </a:t>
            </a:r>
            <a:r>
              <a:rPr lang="pt-PT" sz="2400" b="1" dirty="0" smtClean="0"/>
              <a:t>latas</a:t>
            </a:r>
            <a:r>
              <a:rPr lang="pt-PT" sz="2400" dirty="0" smtClean="0"/>
              <a:t> de </a:t>
            </a:r>
            <a:r>
              <a:rPr lang="pt-PT" sz="2400" i="1" dirty="0" smtClean="0"/>
              <a:t>spray</a:t>
            </a:r>
            <a:r>
              <a:rPr lang="pt-PT" sz="2400" dirty="0" smtClean="0"/>
              <a:t> (lacas, desodorizantes e perfumes), </a:t>
            </a:r>
            <a:r>
              <a:rPr lang="pt-PT" sz="2400" b="1" dirty="0" smtClean="0"/>
              <a:t>diluentes</a:t>
            </a:r>
            <a:r>
              <a:rPr lang="pt-PT" sz="2400" dirty="0" smtClean="0"/>
              <a:t>, etc.</a:t>
            </a:r>
          </a:p>
          <a:p>
            <a:pPr marL="0" indent="0">
              <a:spcBef>
                <a:spcPts val="0"/>
              </a:spcBef>
              <a:buNone/>
            </a:pPr>
            <a:endParaRPr lang="pt-PT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pt-PT" sz="2400" dirty="0" smtClean="0"/>
              <a:t>A maioria dos CFC acabam por ser lançados na atmosfera e, como são praticamente </a:t>
            </a:r>
            <a:r>
              <a:rPr lang="pt-PT" sz="2400" b="1" dirty="0" smtClean="0"/>
              <a:t>inertes</a:t>
            </a:r>
            <a:r>
              <a:rPr lang="pt-PT" sz="2400" dirty="0" smtClean="0"/>
              <a:t> (reagem pouco), atingem a </a:t>
            </a:r>
            <a:r>
              <a:rPr lang="pt-PT" sz="2400" b="1" dirty="0" smtClean="0"/>
              <a:t>Estratosfera</a:t>
            </a:r>
            <a:r>
              <a:rPr lang="pt-PT" sz="2400" dirty="0" smtClean="0"/>
              <a:t> e provocam a </a:t>
            </a:r>
            <a:r>
              <a:rPr lang="pt-PT" sz="2400" b="1" dirty="0" smtClean="0"/>
              <a:t>destruição</a:t>
            </a:r>
            <a:r>
              <a:rPr lang="pt-PT" sz="2400" dirty="0" smtClean="0"/>
              <a:t> do ozono.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177990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DESTRUIÇÃO DO OZONO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 smtClean="0"/>
              <a:t>Na Estratosfera, os CFC são </a:t>
            </a:r>
            <a:r>
              <a:rPr lang="pt-PT" sz="2400" b="1" dirty="0" smtClean="0"/>
              <a:t>decompostos</a:t>
            </a:r>
            <a:r>
              <a:rPr lang="pt-PT" sz="2400" dirty="0" smtClean="0"/>
              <a:t> pelas radiações </a:t>
            </a:r>
            <a:r>
              <a:rPr lang="pt-PT" sz="2400" b="1" dirty="0" smtClean="0"/>
              <a:t>UV</a:t>
            </a:r>
            <a:r>
              <a:rPr lang="pt-PT" sz="2400" dirty="0" smtClean="0"/>
              <a:t>, formando os </a:t>
            </a:r>
            <a:r>
              <a:rPr lang="pt-PT" sz="2400" b="1" dirty="0" smtClean="0"/>
              <a:t>radicais cloro</a:t>
            </a:r>
            <a:r>
              <a:rPr lang="pt-PT" sz="2400" dirty="0" smtClean="0"/>
              <a:t>:</a:t>
            </a:r>
          </a:p>
          <a:p>
            <a:endParaRPr lang="pt-PT" dirty="0"/>
          </a:p>
          <a:p>
            <a:pPr marL="0" indent="0">
              <a:spcBef>
                <a:spcPts val="4200"/>
              </a:spcBef>
              <a:buNone/>
            </a:pPr>
            <a:r>
              <a:rPr lang="pt-PT" sz="2400" dirty="0" smtClean="0"/>
              <a:t>O </a:t>
            </a:r>
            <a:r>
              <a:rPr lang="pt-PT" sz="2400" b="1" dirty="0" smtClean="0"/>
              <a:t>radical cloro</a:t>
            </a:r>
            <a:r>
              <a:rPr lang="pt-PT" sz="2400" dirty="0" smtClean="0"/>
              <a:t> reage com o </a:t>
            </a:r>
            <a:r>
              <a:rPr lang="pt-PT" sz="2400" b="1" dirty="0" smtClean="0"/>
              <a:t>ozono</a:t>
            </a:r>
            <a:r>
              <a:rPr lang="pt-PT" sz="2400" dirty="0" smtClean="0"/>
              <a:t>, formando monóxido de cloro e oxigénio (reacção A). O </a:t>
            </a:r>
            <a:r>
              <a:rPr lang="pt-PT" sz="2400" b="1" dirty="0" smtClean="0"/>
              <a:t>monóxido de cloro </a:t>
            </a:r>
            <a:r>
              <a:rPr lang="pt-PT" sz="2400" dirty="0" smtClean="0"/>
              <a:t>reage com o </a:t>
            </a:r>
            <a:r>
              <a:rPr lang="pt-PT" sz="2400" b="1" dirty="0" smtClean="0"/>
              <a:t>radical oxigénio </a:t>
            </a:r>
            <a:r>
              <a:rPr lang="pt-PT" sz="2400" dirty="0" smtClean="0"/>
              <a:t>e forma </a:t>
            </a:r>
            <a:r>
              <a:rPr lang="pt-PT" sz="2400" b="1" dirty="0" smtClean="0"/>
              <a:t>radical cloro</a:t>
            </a:r>
            <a:r>
              <a:rPr lang="pt-PT" sz="2400" dirty="0"/>
              <a:t> </a:t>
            </a:r>
            <a:r>
              <a:rPr lang="pt-PT" sz="2400" dirty="0" smtClean="0"/>
              <a:t>(reacção B):</a:t>
            </a:r>
            <a:endParaRPr lang="pt-PT" sz="24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3" y="2448694"/>
            <a:ext cx="4032448" cy="90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369" y="4680741"/>
            <a:ext cx="4601847" cy="980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139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OBJECTIVOS</a:t>
            </a:r>
            <a:endParaRPr lang="pt-PT" sz="3200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853136"/>
          </a:xfrm>
        </p:spPr>
        <p:txBody>
          <a:bodyPr>
            <a:noAutofit/>
          </a:bodyPr>
          <a:lstStyle/>
          <a:p>
            <a:pPr>
              <a:spcAft>
                <a:spcPts val="300"/>
              </a:spcAft>
            </a:pPr>
            <a:r>
              <a:rPr lang="pt-PT" sz="2400" dirty="0" smtClean="0"/>
              <a:t>Compreender </a:t>
            </a:r>
            <a:r>
              <a:rPr lang="pt-PT" sz="2400" dirty="0"/>
              <a:t>o efeito da radiação na produção de ozono </a:t>
            </a:r>
            <a:r>
              <a:rPr lang="pt-PT" sz="2400" dirty="0" smtClean="0"/>
              <a:t>estratosférico.</a:t>
            </a:r>
            <a:endParaRPr lang="pt-PT" sz="2400" dirty="0"/>
          </a:p>
          <a:p>
            <a:pPr>
              <a:spcAft>
                <a:spcPts val="300"/>
              </a:spcAft>
            </a:pPr>
            <a:r>
              <a:rPr lang="pt-PT" sz="2400" dirty="0" smtClean="0"/>
              <a:t>Explicar </a:t>
            </a:r>
            <a:r>
              <a:rPr lang="pt-PT" sz="2400" dirty="0"/>
              <a:t>o </a:t>
            </a:r>
            <a:r>
              <a:rPr lang="pt-PT" sz="2400" dirty="0" smtClean="0"/>
              <a:t>equilíbrio O</a:t>
            </a:r>
            <a:r>
              <a:rPr lang="pt-PT" sz="2400" baseline="-25000" dirty="0" smtClean="0"/>
              <a:t>2</a:t>
            </a:r>
            <a:r>
              <a:rPr lang="pt-PT" sz="2400" dirty="0" smtClean="0"/>
              <a:t>/O</a:t>
            </a:r>
            <a:r>
              <a:rPr lang="pt-PT" sz="2400" baseline="-25000" dirty="0" smtClean="0"/>
              <a:t>3</a:t>
            </a:r>
            <a:r>
              <a:rPr lang="pt-PT" sz="2400" dirty="0" smtClean="0"/>
              <a:t> </a:t>
            </a:r>
            <a:r>
              <a:rPr lang="pt-PT" sz="2400" dirty="0"/>
              <a:t>na atmosfera em termos da </a:t>
            </a:r>
            <a:r>
              <a:rPr lang="pt-PT" sz="2400" dirty="0" err="1"/>
              <a:t>fotodissociação</a:t>
            </a:r>
            <a:r>
              <a:rPr lang="pt-PT" sz="2400" dirty="0"/>
              <a:t> de </a:t>
            </a:r>
            <a:r>
              <a:rPr lang="pt-PT" sz="2400" dirty="0" smtClean="0"/>
              <a:t>O</a:t>
            </a:r>
            <a:r>
              <a:rPr lang="pt-PT" sz="2400" baseline="-25000" dirty="0" smtClean="0"/>
              <a:t>2</a:t>
            </a:r>
            <a:r>
              <a:rPr lang="pt-PT" sz="2400" dirty="0" smtClean="0"/>
              <a:t> </a:t>
            </a:r>
            <a:r>
              <a:rPr lang="pt-PT" sz="2400" dirty="0"/>
              <a:t>e de </a:t>
            </a:r>
            <a:r>
              <a:rPr lang="pt-PT" sz="2400" dirty="0" smtClean="0"/>
              <a:t>O</a:t>
            </a:r>
            <a:r>
              <a:rPr lang="pt-PT" sz="2400" baseline="-25000" dirty="0" smtClean="0"/>
              <a:t>3</a:t>
            </a:r>
            <a:r>
              <a:rPr lang="pt-PT" sz="2400" dirty="0" smtClean="0"/>
              <a:t>.</a:t>
            </a:r>
            <a:endParaRPr lang="pt-PT" sz="2400" dirty="0"/>
          </a:p>
          <a:p>
            <a:pPr>
              <a:spcAft>
                <a:spcPts val="300"/>
              </a:spcAft>
            </a:pPr>
            <a:r>
              <a:rPr lang="pt-PT" sz="2400" dirty="0" smtClean="0"/>
              <a:t>Explicar </a:t>
            </a:r>
            <a:r>
              <a:rPr lang="pt-PT" sz="2400" dirty="0"/>
              <a:t>a importância do equilíbrio </a:t>
            </a:r>
            <a:r>
              <a:rPr lang="pt-PT" sz="2400" dirty="0" smtClean="0"/>
              <a:t>O</a:t>
            </a:r>
            <a:r>
              <a:rPr lang="pt-PT" sz="2400" baseline="-25000" dirty="0" smtClean="0"/>
              <a:t>2</a:t>
            </a:r>
            <a:r>
              <a:rPr lang="pt-PT" sz="2400" dirty="0" smtClean="0"/>
              <a:t>/O</a:t>
            </a:r>
            <a:r>
              <a:rPr lang="pt-PT" sz="2400" baseline="-25000" dirty="0" smtClean="0"/>
              <a:t>3 </a:t>
            </a:r>
            <a:r>
              <a:rPr lang="pt-PT" sz="2400" dirty="0" smtClean="0"/>
              <a:t>para </a:t>
            </a:r>
            <a:r>
              <a:rPr lang="pt-PT" sz="2400" dirty="0"/>
              <a:t>a vida na </a:t>
            </a:r>
            <a:r>
              <a:rPr lang="pt-PT" sz="2400" dirty="0" smtClean="0"/>
              <a:t>Terra.</a:t>
            </a:r>
            <a:endParaRPr lang="pt-PT" sz="2400" dirty="0"/>
          </a:p>
          <a:p>
            <a:pPr>
              <a:spcAft>
                <a:spcPts val="300"/>
              </a:spcAft>
            </a:pPr>
            <a:r>
              <a:rPr lang="pt-PT" sz="2400" dirty="0" smtClean="0"/>
              <a:t>Interpretar </a:t>
            </a:r>
            <a:r>
              <a:rPr lang="pt-PT" sz="2400" dirty="0"/>
              <a:t>o modo como actua um filtro </a:t>
            </a:r>
            <a:r>
              <a:rPr lang="pt-PT" sz="2400" dirty="0" smtClean="0"/>
              <a:t>solar</a:t>
            </a:r>
            <a:br>
              <a:rPr lang="pt-PT" sz="2400" dirty="0" smtClean="0"/>
            </a:br>
            <a:r>
              <a:rPr lang="pt-PT" sz="2400" dirty="0" smtClean="0"/>
              <a:t>(filtro mecânico e filtro químico).</a:t>
            </a:r>
            <a:endParaRPr lang="pt-PT" sz="2400" dirty="0"/>
          </a:p>
          <a:p>
            <a:pPr>
              <a:spcAft>
                <a:spcPts val="300"/>
              </a:spcAft>
            </a:pPr>
            <a:r>
              <a:rPr lang="pt-PT" sz="2400" dirty="0" smtClean="0"/>
              <a:t>Indicar </a:t>
            </a:r>
            <a:r>
              <a:rPr lang="pt-PT" sz="2400" dirty="0"/>
              <a:t>o significado de </a:t>
            </a:r>
            <a:r>
              <a:rPr lang="pt-PT" sz="2400" dirty="0" smtClean="0"/>
              <a:t>índice </a:t>
            </a:r>
            <a:r>
              <a:rPr lang="pt-PT" sz="2400" dirty="0"/>
              <a:t>de protecção </a:t>
            </a:r>
            <a:r>
              <a:rPr lang="pt-PT" sz="2400" dirty="0" smtClean="0"/>
              <a:t>solar.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425445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DESTRUIÇÃO DO OZONO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 smtClean="0"/>
              <a:t>A </a:t>
            </a:r>
            <a:r>
              <a:rPr lang="pt-PT" sz="2400" b="1" dirty="0" smtClean="0"/>
              <a:t>reacção global </a:t>
            </a:r>
            <a:r>
              <a:rPr lang="pt-PT" sz="2400" dirty="0" smtClean="0"/>
              <a:t>resultante das reacções A e B pode ser representada pela seguinte equação:</a:t>
            </a:r>
          </a:p>
          <a:p>
            <a:endParaRPr lang="pt-PT" sz="2400" dirty="0" smtClean="0"/>
          </a:p>
          <a:p>
            <a:pPr marL="0" indent="0">
              <a:spcBef>
                <a:spcPts val="1800"/>
              </a:spcBef>
              <a:buNone/>
            </a:pPr>
            <a:r>
              <a:rPr lang="pt-PT" sz="2400" dirty="0" smtClean="0"/>
              <a:t>O radical cloro </a:t>
            </a:r>
            <a:r>
              <a:rPr lang="pt-PT" sz="2400" b="1" dirty="0" smtClean="0"/>
              <a:t>não aparece </a:t>
            </a:r>
            <a:r>
              <a:rPr lang="pt-PT" sz="2400" dirty="0" smtClean="0"/>
              <a:t>na reacção global porque é consumido na 1ª reacção e forma-se de novo na 2ª reacção, ficando disponível para </a:t>
            </a:r>
            <a:r>
              <a:rPr lang="pt-PT" sz="2400" b="1" dirty="0" smtClean="0"/>
              <a:t>reagir novamente </a:t>
            </a:r>
            <a:r>
              <a:rPr lang="pt-PT" sz="2400" dirty="0" smtClean="0"/>
              <a:t>com o ozono. </a:t>
            </a:r>
          </a:p>
          <a:p>
            <a:pPr>
              <a:spcBef>
                <a:spcPts val="0"/>
              </a:spcBef>
            </a:pPr>
            <a:endParaRPr lang="pt-PT" sz="2400" dirty="0"/>
          </a:p>
          <a:p>
            <a:pPr marL="0" indent="0">
              <a:spcBef>
                <a:spcPts val="0"/>
              </a:spcBef>
              <a:buNone/>
            </a:pPr>
            <a:r>
              <a:rPr lang="pt-PT" sz="2400" dirty="0" smtClean="0"/>
              <a:t>Significa que funciona como um </a:t>
            </a:r>
            <a:r>
              <a:rPr lang="pt-PT" sz="2400" b="1" dirty="0" smtClean="0"/>
              <a:t>catalisador</a:t>
            </a:r>
            <a:r>
              <a:rPr lang="pt-PT" sz="2400" dirty="0"/>
              <a:t/>
            </a:r>
            <a:br>
              <a:rPr lang="pt-PT" sz="2400" dirty="0"/>
            </a:br>
            <a:r>
              <a:rPr lang="pt-PT" sz="2400" dirty="0" smtClean="0"/>
              <a:t>(aumenta a velocidade da reacção sem se transformar).</a:t>
            </a:r>
            <a:br>
              <a:rPr lang="pt-PT" sz="2400" dirty="0" smtClean="0"/>
            </a:br>
            <a:r>
              <a:rPr lang="pt-PT" sz="2400" dirty="0" smtClean="0"/>
              <a:t>Outros catalisadores da decomposição do ozono são as que produzem os radicais livres: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459646"/>
            <a:ext cx="2578007" cy="465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5589240"/>
            <a:ext cx="2250250" cy="439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201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DESTRUIÇÃO DO OZONO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 smtClean="0"/>
              <a:t>Para além dos agentes </a:t>
            </a:r>
            <a:r>
              <a:rPr lang="pt-PT" sz="2400" b="1" dirty="0" err="1" smtClean="0"/>
              <a:t>antropogénicos</a:t>
            </a:r>
            <a:r>
              <a:rPr lang="pt-PT" sz="2400" dirty="0" smtClean="0"/>
              <a:t> (CFC e </a:t>
            </a:r>
            <a:r>
              <a:rPr lang="pt-PT" sz="2400" dirty="0"/>
              <a:t>óxidos de </a:t>
            </a:r>
            <a:r>
              <a:rPr lang="pt-PT" sz="2400" dirty="0" smtClean="0"/>
              <a:t>azoto), também existem agentes </a:t>
            </a:r>
            <a:r>
              <a:rPr lang="pt-PT" sz="2400" b="1" dirty="0" smtClean="0"/>
              <a:t>naturais</a:t>
            </a:r>
            <a:r>
              <a:rPr lang="pt-PT" sz="2400" dirty="0" smtClean="0"/>
              <a:t> que podem provocar a </a:t>
            </a:r>
            <a:r>
              <a:rPr lang="pt-PT" sz="2400" b="1" dirty="0" smtClean="0"/>
              <a:t>destruição do ozono</a:t>
            </a:r>
            <a:r>
              <a:rPr lang="pt-PT" sz="2400" dirty="0" smtClean="0"/>
              <a:t>.</a:t>
            </a:r>
          </a:p>
          <a:p>
            <a:pPr>
              <a:spcBef>
                <a:spcPts val="0"/>
              </a:spcBef>
            </a:pPr>
            <a:endParaRPr lang="pt-PT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pt-PT" sz="2400" dirty="0" smtClean="0"/>
              <a:t>Os principais agentes </a:t>
            </a:r>
            <a:r>
              <a:rPr lang="pt-PT" sz="2400" b="1" dirty="0" smtClean="0"/>
              <a:t>naturais</a:t>
            </a:r>
            <a:r>
              <a:rPr lang="pt-PT" sz="2400" dirty="0" smtClean="0"/>
              <a:t> são os </a:t>
            </a:r>
            <a:r>
              <a:rPr lang="pt-PT" sz="2400" b="1" dirty="0" smtClean="0"/>
              <a:t>vulcões</a:t>
            </a:r>
            <a:r>
              <a:rPr lang="pt-PT" sz="2400" dirty="0" smtClean="0"/>
              <a:t>, cujas erupções libertam grandes quantidades de gases para a Estratosfera.</a:t>
            </a:r>
            <a:br>
              <a:rPr lang="pt-PT" sz="2400" dirty="0" smtClean="0"/>
            </a:br>
            <a:r>
              <a:rPr lang="pt-PT" sz="2400" dirty="0" smtClean="0"/>
              <a:t>As </a:t>
            </a:r>
            <a:r>
              <a:rPr lang="pt-PT" sz="2400" b="1" dirty="0" smtClean="0"/>
              <a:t>partículas</a:t>
            </a:r>
            <a:r>
              <a:rPr lang="pt-PT" sz="2400" dirty="0" smtClean="0"/>
              <a:t> finas e o </a:t>
            </a:r>
            <a:r>
              <a:rPr lang="pt-PT" sz="2400" b="1" dirty="0" smtClean="0"/>
              <a:t>ácido sulfúrico </a:t>
            </a:r>
            <a:r>
              <a:rPr lang="pt-PT" sz="2400" dirty="0" smtClean="0"/>
              <a:t>contidos nestes gases também podem funcionar como </a:t>
            </a:r>
            <a:r>
              <a:rPr lang="pt-PT" sz="2400" b="1" dirty="0" smtClean="0"/>
              <a:t>catalisadores</a:t>
            </a:r>
            <a:r>
              <a:rPr lang="pt-PT" sz="2400" dirty="0" smtClean="0"/>
              <a:t> da decomposição do ozono.</a:t>
            </a:r>
          </a:p>
        </p:txBody>
      </p:sp>
    </p:spTree>
    <p:extLst>
      <p:ext uri="{BB962C8B-B14F-4D97-AF65-F5344CB8AC3E}">
        <p14:creationId xmlns:p14="http://schemas.microsoft.com/office/powerpoint/2010/main" val="173184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BURACO DE OZONO</a:t>
            </a:r>
            <a:endParaRPr lang="pt-PT" sz="3200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 smtClean="0"/>
              <a:t>A diminuição da camada de ozono </a:t>
            </a:r>
            <a:r>
              <a:rPr lang="pt-PT" sz="2400" b="1" dirty="0" smtClean="0"/>
              <a:t>não é uniforme </a:t>
            </a:r>
            <a:r>
              <a:rPr lang="pt-PT" sz="2400" dirty="0" smtClean="0"/>
              <a:t>em</a:t>
            </a:r>
            <a:br>
              <a:rPr lang="pt-PT" sz="2400" dirty="0" smtClean="0"/>
            </a:br>
            <a:r>
              <a:rPr lang="pt-PT" sz="2400" dirty="0" smtClean="0"/>
              <a:t>toda a atmosfera, sendo muito </a:t>
            </a:r>
            <a:r>
              <a:rPr lang="pt-PT" sz="2400" b="1" dirty="0" smtClean="0"/>
              <a:t>acentuada</a:t>
            </a:r>
            <a:r>
              <a:rPr lang="pt-PT" sz="2400" dirty="0" smtClean="0"/>
              <a:t> na </a:t>
            </a:r>
            <a:r>
              <a:rPr lang="pt-PT" sz="2400" b="1" dirty="0" smtClean="0"/>
              <a:t>Antárctida</a:t>
            </a:r>
            <a:br>
              <a:rPr lang="pt-PT" sz="2400" b="1" dirty="0" smtClean="0"/>
            </a:br>
            <a:r>
              <a:rPr lang="pt-PT" sz="2400" dirty="0" smtClean="0"/>
              <a:t>(foi detectada em </a:t>
            </a:r>
            <a:r>
              <a:rPr lang="pt-PT" sz="2400" b="1" dirty="0" smtClean="0"/>
              <a:t>1987</a:t>
            </a:r>
            <a:r>
              <a:rPr lang="pt-PT" sz="2400" dirty="0" smtClean="0"/>
              <a:t>, sobre o </a:t>
            </a:r>
            <a:r>
              <a:rPr lang="pt-PT" sz="2400" b="1" dirty="0" smtClean="0"/>
              <a:t>Pólo Sul</a:t>
            </a:r>
            <a:r>
              <a:rPr lang="pt-PT" sz="2400" dirty="0" smtClean="0"/>
              <a:t>). </a:t>
            </a:r>
          </a:p>
          <a:p>
            <a:pPr marL="0" indent="0">
              <a:spcBef>
                <a:spcPts val="3000"/>
              </a:spcBef>
              <a:buNone/>
            </a:pPr>
            <a:r>
              <a:rPr lang="pt-PT" sz="2400" b="1" dirty="0" smtClean="0"/>
              <a:t>Buraco de ozono </a:t>
            </a:r>
            <a:r>
              <a:rPr lang="pt-PT" sz="2400" dirty="0" smtClean="0"/>
              <a:t>- Zona sobre a Antárctida onde o ozono</a:t>
            </a:r>
            <a:br>
              <a:rPr lang="pt-PT" sz="2400" dirty="0" smtClean="0"/>
            </a:br>
            <a:r>
              <a:rPr lang="pt-PT" sz="2400" dirty="0" smtClean="0"/>
              <a:t>quase desapareceu.</a:t>
            </a:r>
          </a:p>
          <a:p>
            <a:pPr marL="0" indent="0">
              <a:spcBef>
                <a:spcPts val="3000"/>
              </a:spcBef>
              <a:buNone/>
            </a:pPr>
            <a:r>
              <a:rPr lang="pt-PT" sz="2400" dirty="0" smtClean="0"/>
              <a:t>Desde </a:t>
            </a:r>
            <a:r>
              <a:rPr lang="pt-PT" sz="2400" b="1" dirty="0" smtClean="0"/>
              <a:t>1987</a:t>
            </a:r>
            <a:r>
              <a:rPr lang="pt-PT" sz="2400" dirty="0" smtClean="0"/>
              <a:t> (Protocolo de Montreal) que alguns países têm estabelecido normas e prazos para a </a:t>
            </a:r>
            <a:r>
              <a:rPr lang="pt-PT" sz="2400" b="1" dirty="0" smtClean="0"/>
              <a:t>redução</a:t>
            </a:r>
            <a:r>
              <a:rPr lang="pt-PT" sz="2400" dirty="0" smtClean="0"/>
              <a:t> dos CFC.</a:t>
            </a:r>
          </a:p>
          <a:p>
            <a:pPr marL="0" indent="0">
              <a:spcBef>
                <a:spcPts val="1800"/>
              </a:spcBef>
              <a:buNone/>
            </a:pP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139803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algn="l"/>
            <a:r>
              <a:rPr lang="pt-PT" sz="3200" b="1" dirty="0" smtClean="0"/>
              <a:t>BURACO DE OZONO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908720"/>
            <a:ext cx="5544616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856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BURACO DE OZONO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pt-PT" sz="2400" dirty="0" smtClean="0"/>
              <a:t>Os </a:t>
            </a:r>
            <a:r>
              <a:rPr lang="pt-PT" sz="2400" b="1" dirty="0" smtClean="0"/>
              <a:t>ventos polares</a:t>
            </a:r>
            <a:r>
              <a:rPr lang="pt-PT" sz="2400" dirty="0" smtClean="0"/>
              <a:t> empurram</a:t>
            </a:r>
            <a:br>
              <a:rPr lang="pt-PT" sz="2400" dirty="0" smtClean="0"/>
            </a:br>
            <a:r>
              <a:rPr lang="pt-PT" sz="2400" dirty="0" smtClean="0"/>
              <a:t>os CFC para o </a:t>
            </a:r>
            <a:r>
              <a:rPr lang="pt-PT" sz="2400" b="1" dirty="0" smtClean="0"/>
              <a:t>Pólo Sul</a:t>
            </a:r>
            <a:r>
              <a:rPr lang="pt-PT" sz="2400" dirty="0" smtClean="0"/>
              <a:t>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pt-PT" sz="2400" dirty="0" smtClean="0"/>
              <a:t>Durante 6 meses, o Pólo Sul fica</a:t>
            </a:r>
            <a:br>
              <a:rPr lang="pt-PT" sz="2400" dirty="0" smtClean="0"/>
            </a:br>
            <a:r>
              <a:rPr lang="pt-PT" sz="2400" b="1" dirty="0" smtClean="0"/>
              <a:t>sem luz </a:t>
            </a:r>
            <a:r>
              <a:rPr lang="pt-PT" sz="2400" dirty="0" smtClean="0"/>
              <a:t>solar e com temperaturas</a:t>
            </a:r>
            <a:br>
              <a:rPr lang="pt-PT" sz="2400" dirty="0" smtClean="0"/>
            </a:br>
            <a:r>
              <a:rPr lang="pt-PT" sz="2400" dirty="0" smtClean="0"/>
              <a:t>até </a:t>
            </a:r>
            <a:r>
              <a:rPr lang="pt-PT" sz="2400" b="1" dirty="0" smtClean="0"/>
              <a:t>-80 </a:t>
            </a:r>
            <a:r>
              <a:rPr lang="pt-PT" sz="2400" b="1" dirty="0" err="1" smtClean="0"/>
              <a:t>ºC</a:t>
            </a:r>
            <a:r>
              <a:rPr lang="pt-PT" sz="2400" dirty="0" smtClean="0"/>
              <a:t>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pt-PT" sz="2400" dirty="0" smtClean="0"/>
              <a:t>Formam-se pequenos </a:t>
            </a:r>
            <a:r>
              <a:rPr lang="pt-PT" sz="2400" b="1" dirty="0" smtClean="0"/>
              <a:t>cristais</a:t>
            </a:r>
            <a:r>
              <a:rPr lang="pt-PT" sz="2400" dirty="0" smtClean="0"/>
              <a:t> de gelo</a:t>
            </a:r>
            <a:br>
              <a:rPr lang="pt-PT" sz="2400" dirty="0" smtClean="0"/>
            </a:br>
            <a:r>
              <a:rPr lang="pt-PT" sz="2400" dirty="0" smtClean="0"/>
              <a:t>que actuam como </a:t>
            </a:r>
            <a:r>
              <a:rPr lang="pt-PT" sz="2400" b="1" dirty="0" smtClean="0"/>
              <a:t>catalisadores</a:t>
            </a:r>
            <a:r>
              <a:rPr lang="pt-PT" sz="2400" dirty="0" smtClean="0"/>
              <a:t> na</a:t>
            </a:r>
            <a:br>
              <a:rPr lang="pt-PT" sz="2400" dirty="0" smtClean="0"/>
            </a:br>
            <a:r>
              <a:rPr lang="pt-PT" sz="2400" dirty="0" smtClean="0"/>
              <a:t>transformação dos CFC em </a:t>
            </a:r>
            <a:r>
              <a:rPr lang="pt-PT" sz="2400" b="1" dirty="0" smtClean="0"/>
              <a:t>radicais</a:t>
            </a:r>
            <a:br>
              <a:rPr lang="pt-PT" sz="2400" b="1" dirty="0" smtClean="0"/>
            </a:br>
            <a:r>
              <a:rPr lang="pt-PT" sz="2400" b="1" dirty="0" smtClean="0"/>
              <a:t>cloro</a:t>
            </a:r>
            <a:r>
              <a:rPr lang="pt-PT" sz="2400" dirty="0" smtClean="0"/>
              <a:t>, o que </a:t>
            </a:r>
            <a:r>
              <a:rPr lang="pt-PT" sz="2400" b="1" dirty="0" smtClean="0"/>
              <a:t>aumenta</a:t>
            </a:r>
            <a:r>
              <a:rPr lang="pt-PT" sz="2400" dirty="0" smtClean="0"/>
              <a:t> ainda mais</a:t>
            </a:r>
            <a:br>
              <a:rPr lang="pt-PT" sz="2400" dirty="0" smtClean="0"/>
            </a:br>
            <a:r>
              <a:rPr lang="pt-PT" sz="2400" dirty="0" smtClean="0"/>
              <a:t>com as </a:t>
            </a:r>
            <a:r>
              <a:rPr lang="pt-PT" sz="2400" b="1" dirty="0" smtClean="0"/>
              <a:t>radiações</a:t>
            </a:r>
            <a:r>
              <a:rPr lang="pt-PT" sz="2400" dirty="0" smtClean="0"/>
              <a:t> </a:t>
            </a:r>
            <a:r>
              <a:rPr lang="pt-PT" sz="2400" b="1" dirty="0" smtClean="0"/>
              <a:t>UV </a:t>
            </a:r>
            <a:r>
              <a:rPr lang="pt-PT" sz="2400" dirty="0" smtClean="0"/>
              <a:t>do Sol, durante</a:t>
            </a:r>
            <a:br>
              <a:rPr lang="pt-PT" sz="2400" dirty="0" smtClean="0"/>
            </a:br>
            <a:r>
              <a:rPr lang="pt-PT" sz="2400" dirty="0" smtClean="0"/>
              <a:t>os restantes 6 meses.</a:t>
            </a:r>
          </a:p>
          <a:p>
            <a:endParaRPr lang="pt-PT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772816"/>
            <a:ext cx="3885083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2940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BURACO DE OZONO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pt-PT" sz="2400" dirty="0" smtClean="0"/>
              <a:t>Nas </a:t>
            </a:r>
            <a:r>
              <a:rPr lang="pt-PT" sz="2400" b="1" dirty="0" smtClean="0"/>
              <a:t>latitudes médias</a:t>
            </a:r>
            <a:r>
              <a:rPr lang="pt-PT" sz="2400" dirty="0" smtClean="0"/>
              <a:t>, a radiação ultravioleta tem sido </a:t>
            </a:r>
            <a:r>
              <a:rPr lang="pt-PT" sz="2400" b="1" dirty="0" smtClean="0"/>
              <a:t>constante</a:t>
            </a:r>
            <a:r>
              <a:rPr lang="pt-PT" sz="2400" dirty="0" smtClean="0"/>
              <a:t> na última década.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pt-PT" sz="2400" dirty="0" smtClean="0"/>
              <a:t>Em </a:t>
            </a:r>
            <a:r>
              <a:rPr lang="pt-PT" sz="2400" b="1" dirty="0" smtClean="0"/>
              <a:t>2010</a:t>
            </a:r>
            <a:r>
              <a:rPr lang="pt-PT" sz="2400" dirty="0" smtClean="0"/>
              <a:t>, a quantidade de ozono não estava a diminuir</a:t>
            </a:r>
            <a:br>
              <a:rPr lang="pt-PT" sz="2400" dirty="0" smtClean="0"/>
            </a:br>
            <a:r>
              <a:rPr lang="pt-PT" sz="2400" dirty="0" smtClean="0"/>
              <a:t>nem a aumentar.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pt-PT" sz="2400" dirty="0" smtClean="0"/>
              <a:t>A </a:t>
            </a:r>
            <a:r>
              <a:rPr lang="pt-PT" sz="2400" b="1" dirty="0" smtClean="0"/>
              <a:t>camada de ozono</a:t>
            </a:r>
            <a:r>
              <a:rPr lang="pt-PT" sz="2400" dirty="0" smtClean="0"/>
              <a:t>, fora das regiões polares, deve </a:t>
            </a:r>
            <a:r>
              <a:rPr lang="pt-PT" sz="2400" b="1" dirty="0" smtClean="0"/>
              <a:t>recuperar</a:t>
            </a:r>
            <a:r>
              <a:rPr lang="pt-PT" sz="2400" dirty="0" smtClean="0"/>
              <a:t/>
            </a:r>
            <a:br>
              <a:rPr lang="pt-PT" sz="2400" dirty="0" smtClean="0"/>
            </a:br>
            <a:r>
              <a:rPr lang="pt-PT" sz="2400" dirty="0" smtClean="0"/>
              <a:t>até 2050, para os níveis antes de 1980, mas o </a:t>
            </a:r>
            <a:r>
              <a:rPr lang="pt-PT" sz="2400" b="1" dirty="0" smtClean="0"/>
              <a:t>buraco de ozono </a:t>
            </a:r>
            <a:r>
              <a:rPr lang="pt-PT" sz="2400" dirty="0" smtClean="0"/>
              <a:t>sobre a Antártida deve recuperar muito mais tarde. </a:t>
            </a:r>
            <a:endParaRPr lang="pt-PT" sz="2400" dirty="0"/>
          </a:p>
          <a:p>
            <a:pPr marL="0" indent="0">
              <a:spcBef>
                <a:spcPts val="1800"/>
              </a:spcBef>
              <a:buNone/>
            </a:pPr>
            <a:r>
              <a:rPr lang="pt-PT" sz="2400" dirty="0" smtClean="0"/>
              <a:t>O buraco de ozono já está a influenciar o </a:t>
            </a:r>
            <a:r>
              <a:rPr lang="pt-PT" sz="2400" b="1" dirty="0" smtClean="0"/>
              <a:t>clima</a:t>
            </a:r>
            <a:r>
              <a:rPr lang="pt-PT" sz="2400" dirty="0" smtClean="0"/>
              <a:t> da Terra, alterando a temperatura e o movimento do vento.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pt-PT" sz="2000" dirty="0" smtClean="0"/>
              <a:t>Fonte: </a:t>
            </a:r>
            <a:r>
              <a:rPr lang="pt-PT" sz="2000" dirty="0" err="1" smtClean="0">
                <a:hlinkClick r:id="rId2"/>
              </a:rPr>
              <a:t>Earth</a:t>
            </a:r>
            <a:r>
              <a:rPr lang="pt-PT" sz="2000" dirty="0" smtClean="0">
                <a:hlinkClick r:id="rId2"/>
              </a:rPr>
              <a:t> </a:t>
            </a:r>
            <a:r>
              <a:rPr lang="pt-PT" sz="2000" dirty="0" err="1" smtClean="0">
                <a:hlinkClick r:id="rId2"/>
              </a:rPr>
              <a:t>Observatory</a:t>
            </a:r>
            <a:r>
              <a:rPr lang="pt-PT" sz="2000" dirty="0" smtClean="0"/>
              <a:t> (NASA)</a:t>
            </a:r>
          </a:p>
          <a:p>
            <a:pPr>
              <a:spcBef>
                <a:spcPts val="1200"/>
              </a:spcBef>
            </a:pPr>
            <a:endParaRPr lang="pt-PT" sz="2400" dirty="0" smtClean="0"/>
          </a:p>
        </p:txBody>
      </p:sp>
    </p:spTree>
    <p:extLst>
      <p:ext uri="{BB962C8B-B14F-4D97-AF65-F5344CB8AC3E}">
        <p14:creationId xmlns:p14="http://schemas.microsoft.com/office/powerpoint/2010/main" val="248686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5"/>
            <a:ext cx="8348346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361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34326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6117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HIDROCARBONETOS SATURADOS (ALCANOS)</a:t>
            </a:r>
            <a:endParaRPr lang="pt-PT" sz="3200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b="1" dirty="0" smtClean="0"/>
              <a:t>Hidrocarbonetos</a:t>
            </a:r>
            <a:r>
              <a:rPr lang="pt-PT" sz="2400" dirty="0" smtClean="0"/>
              <a:t> </a:t>
            </a:r>
            <a:r>
              <a:rPr lang="pt-PT" sz="2400" dirty="0"/>
              <a:t>–</a:t>
            </a:r>
            <a:r>
              <a:rPr lang="pt-PT" sz="2400" dirty="0" smtClean="0"/>
              <a:t> Compostos </a:t>
            </a:r>
            <a:r>
              <a:rPr lang="pt-PT" sz="2400" dirty="0"/>
              <a:t>orgânicos formados por </a:t>
            </a:r>
            <a:r>
              <a:rPr lang="pt-PT" sz="2400" b="1" dirty="0"/>
              <a:t>carbono</a:t>
            </a:r>
            <a:r>
              <a:rPr lang="pt-PT" sz="2400" dirty="0"/>
              <a:t> e </a:t>
            </a:r>
            <a:r>
              <a:rPr lang="pt-PT" sz="2400" b="1" dirty="0" smtClean="0"/>
              <a:t>hidrogénio</a:t>
            </a:r>
            <a:r>
              <a:rPr lang="pt-PT" sz="2400" dirty="0" smtClean="0"/>
              <a:t>. </a:t>
            </a:r>
          </a:p>
          <a:p>
            <a:pPr marL="0" indent="0">
              <a:spcBef>
                <a:spcPts val="0"/>
              </a:spcBef>
              <a:buNone/>
            </a:pPr>
            <a:endParaRPr lang="pt-PT" sz="2400" dirty="0"/>
          </a:p>
          <a:p>
            <a:pPr marL="0" indent="0">
              <a:spcBef>
                <a:spcPts val="0"/>
              </a:spcBef>
              <a:buNone/>
            </a:pPr>
            <a:r>
              <a:rPr lang="pt-PT" sz="2400" b="1" dirty="0" smtClean="0"/>
              <a:t>Hidrocarbonetos saturados </a:t>
            </a:r>
            <a:r>
              <a:rPr lang="pt-PT" sz="2400" dirty="0" smtClean="0"/>
              <a:t>(</a:t>
            </a:r>
            <a:r>
              <a:rPr lang="pt-PT" sz="2400" dirty="0" err="1" smtClean="0"/>
              <a:t>alcanos</a:t>
            </a:r>
            <a:r>
              <a:rPr lang="pt-PT" sz="2400" dirty="0" smtClean="0"/>
              <a:t>) </a:t>
            </a:r>
            <a:r>
              <a:rPr lang="pt-PT" sz="2400" dirty="0"/>
              <a:t>–</a:t>
            </a:r>
            <a:r>
              <a:rPr lang="pt-PT" sz="2400" dirty="0" smtClean="0"/>
              <a:t> </a:t>
            </a:r>
            <a:r>
              <a:rPr lang="pt-PT" sz="2400" dirty="0"/>
              <a:t>Hidrocarbonetos</a:t>
            </a:r>
            <a:r>
              <a:rPr lang="pt-PT" sz="2400" dirty="0" smtClean="0"/>
              <a:t> que só têm </a:t>
            </a:r>
            <a:r>
              <a:rPr lang="pt-PT" sz="2400" b="1" dirty="0" smtClean="0"/>
              <a:t>ligações </a:t>
            </a:r>
            <a:r>
              <a:rPr lang="pt-PT" sz="2400" b="1" dirty="0" err="1"/>
              <a:t>covalentes</a:t>
            </a:r>
            <a:r>
              <a:rPr lang="pt-PT" sz="2400" b="1" dirty="0"/>
              <a:t> simples </a:t>
            </a:r>
            <a:r>
              <a:rPr lang="pt-PT" sz="2400" dirty="0" smtClean="0"/>
              <a:t>entre os </a:t>
            </a:r>
            <a:r>
              <a:rPr lang="pt-PT" sz="2400" dirty="0"/>
              <a:t>átomos de </a:t>
            </a:r>
            <a:r>
              <a:rPr lang="pt-PT" sz="2400" dirty="0" smtClean="0"/>
              <a:t>carbono.</a:t>
            </a:r>
          </a:p>
          <a:p>
            <a:pPr marL="0" indent="0">
              <a:spcBef>
                <a:spcPts val="0"/>
              </a:spcBef>
              <a:buNone/>
            </a:pPr>
            <a:endParaRPr lang="pt-PT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pt-PT" sz="2400" dirty="0" smtClean="0"/>
              <a:t>Os </a:t>
            </a:r>
            <a:r>
              <a:rPr lang="pt-PT" sz="2400" b="1" dirty="0" err="1"/>
              <a:t>alcanos</a:t>
            </a:r>
            <a:r>
              <a:rPr lang="pt-PT" sz="2400" dirty="0"/>
              <a:t> podem ser de </a:t>
            </a:r>
            <a:r>
              <a:rPr lang="pt-PT" sz="2400" b="1" dirty="0"/>
              <a:t>cadeia aberta </a:t>
            </a:r>
            <a:r>
              <a:rPr lang="pt-PT" sz="2400" dirty="0"/>
              <a:t>ou de </a:t>
            </a:r>
            <a:r>
              <a:rPr lang="pt-PT" sz="2400" b="1" dirty="0"/>
              <a:t>cadeia </a:t>
            </a:r>
            <a:r>
              <a:rPr lang="pt-PT" sz="2400" b="1" dirty="0" smtClean="0"/>
              <a:t>fechada </a:t>
            </a:r>
            <a:r>
              <a:rPr lang="pt-PT" sz="2400" dirty="0" smtClean="0"/>
              <a:t>(</a:t>
            </a:r>
            <a:r>
              <a:rPr lang="pt-PT" sz="2400" dirty="0" err="1"/>
              <a:t>cicloalcanos</a:t>
            </a:r>
            <a:r>
              <a:rPr lang="pt-PT" sz="2400" dirty="0" smtClean="0"/>
              <a:t>).</a:t>
            </a:r>
          </a:p>
          <a:p>
            <a:pPr marL="0" indent="0">
              <a:spcBef>
                <a:spcPts val="0"/>
              </a:spcBef>
              <a:buNone/>
            </a:pPr>
            <a:endParaRPr lang="pt-PT" sz="2400" dirty="0"/>
          </a:p>
          <a:p>
            <a:pPr marL="0" indent="0">
              <a:spcBef>
                <a:spcPts val="0"/>
              </a:spcBef>
              <a:buNone/>
            </a:pPr>
            <a:r>
              <a:rPr lang="pt-PT" sz="2400" dirty="0"/>
              <a:t>Os </a:t>
            </a:r>
            <a:r>
              <a:rPr lang="pt-PT" sz="2400" dirty="0" err="1" smtClean="0"/>
              <a:t>alcanos</a:t>
            </a:r>
            <a:r>
              <a:rPr lang="pt-PT" sz="2400" dirty="0" smtClean="0"/>
              <a:t> de </a:t>
            </a:r>
            <a:r>
              <a:rPr lang="pt-PT" sz="2400" b="1" dirty="0" smtClean="0"/>
              <a:t>cadeia aberta </a:t>
            </a:r>
            <a:r>
              <a:rPr lang="pt-PT" sz="2400" dirty="0" smtClean="0"/>
              <a:t>podem ser de </a:t>
            </a:r>
            <a:r>
              <a:rPr lang="pt-PT" sz="2400" b="1" dirty="0" smtClean="0"/>
              <a:t>cadeia linear </a:t>
            </a:r>
            <a:r>
              <a:rPr lang="pt-PT" sz="2400" dirty="0" smtClean="0"/>
              <a:t>ou de </a:t>
            </a:r>
            <a:r>
              <a:rPr lang="pt-PT" sz="2400" b="1" dirty="0" smtClean="0"/>
              <a:t>cadeia ramificada</a:t>
            </a:r>
            <a:r>
              <a:rPr lang="pt-PT" sz="2400" dirty="0" smtClean="0"/>
              <a:t>.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7887461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/>
              <a:t>HIDROCARBONETOS SATURADOS (ALCANOS)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423317"/>
            <a:ext cx="8435280" cy="4525963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pt-PT" sz="2400" b="1" dirty="0" smtClean="0"/>
              <a:t>Fórmula </a:t>
            </a:r>
            <a:r>
              <a:rPr lang="pt-PT" sz="2400" b="1" dirty="0"/>
              <a:t>de </a:t>
            </a:r>
            <a:r>
              <a:rPr lang="pt-PT" sz="2400" b="1" dirty="0" smtClean="0"/>
              <a:t>estrutura </a:t>
            </a:r>
            <a:r>
              <a:rPr lang="pt-PT" sz="2400" dirty="0"/>
              <a:t>–</a:t>
            </a:r>
            <a:r>
              <a:rPr lang="pt-PT" sz="2400" dirty="0" smtClean="0"/>
              <a:t> As </a:t>
            </a:r>
            <a:r>
              <a:rPr lang="pt-PT" sz="2400" b="1" dirty="0" smtClean="0"/>
              <a:t>ligações</a:t>
            </a:r>
            <a:r>
              <a:rPr lang="pt-PT" sz="2400" dirty="0" smtClean="0"/>
              <a:t> entre </a:t>
            </a:r>
            <a:r>
              <a:rPr lang="pt-PT" sz="2400" dirty="0"/>
              <a:t>os átomos </a:t>
            </a:r>
            <a:r>
              <a:rPr lang="pt-PT" sz="2400" dirty="0" smtClean="0"/>
              <a:t>são </a:t>
            </a:r>
            <a:r>
              <a:rPr lang="pt-PT" sz="2400" dirty="0"/>
              <a:t>indicadas através de </a:t>
            </a:r>
            <a:r>
              <a:rPr lang="pt-PT" sz="2400" b="1" dirty="0"/>
              <a:t>traços</a:t>
            </a:r>
            <a:r>
              <a:rPr lang="pt-PT" sz="2400" dirty="0" smtClean="0"/>
              <a:t>.</a:t>
            </a:r>
          </a:p>
          <a:p>
            <a:pPr>
              <a:spcBef>
                <a:spcPts val="0"/>
              </a:spcBef>
            </a:pPr>
            <a:endParaRPr lang="pt-PT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pt-PT" sz="2400" dirty="0" smtClean="0"/>
              <a:t>Nos </a:t>
            </a:r>
            <a:r>
              <a:rPr lang="pt-PT" sz="2400" b="1" dirty="0" err="1"/>
              <a:t>alcanos</a:t>
            </a:r>
            <a:r>
              <a:rPr lang="pt-PT" sz="2400" dirty="0"/>
              <a:t>, cada átomo de </a:t>
            </a:r>
            <a:r>
              <a:rPr lang="pt-PT" sz="2400" b="1" dirty="0"/>
              <a:t>carbono</a:t>
            </a:r>
            <a:r>
              <a:rPr lang="pt-PT" sz="2400" dirty="0"/>
              <a:t> está ligado a </a:t>
            </a:r>
            <a:r>
              <a:rPr lang="pt-PT" sz="2400" b="1" dirty="0" smtClean="0"/>
              <a:t>quatro</a:t>
            </a:r>
            <a:r>
              <a:rPr lang="pt-PT" sz="2400" dirty="0" smtClean="0"/>
              <a:t> </a:t>
            </a:r>
            <a:r>
              <a:rPr lang="pt-PT" sz="2400" dirty="0"/>
              <a:t>átomos.</a:t>
            </a:r>
          </a:p>
          <a:p>
            <a:pPr>
              <a:spcBef>
                <a:spcPts val="0"/>
              </a:spcBef>
            </a:pPr>
            <a:endParaRPr lang="pt-PT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pt-PT" sz="2400" dirty="0" smtClean="0"/>
              <a:t>O </a:t>
            </a:r>
            <a:r>
              <a:rPr lang="pt-PT" sz="2400" dirty="0" err="1" smtClean="0"/>
              <a:t>alcano</a:t>
            </a:r>
            <a:r>
              <a:rPr lang="pt-PT" sz="2400" dirty="0" smtClean="0"/>
              <a:t> mais </a:t>
            </a:r>
            <a:r>
              <a:rPr lang="pt-PT" sz="2400" b="1" dirty="0"/>
              <a:t>simples</a:t>
            </a:r>
            <a:r>
              <a:rPr lang="pt-PT" sz="2400" dirty="0"/>
              <a:t> </a:t>
            </a:r>
            <a:r>
              <a:rPr lang="pt-PT" sz="2400" dirty="0" smtClean="0"/>
              <a:t>é </a:t>
            </a:r>
            <a:r>
              <a:rPr lang="pt-PT" sz="2400" dirty="0"/>
              <a:t>o </a:t>
            </a:r>
            <a:r>
              <a:rPr lang="pt-PT" sz="2400" b="1" dirty="0" smtClean="0"/>
              <a:t>metano </a:t>
            </a:r>
            <a:r>
              <a:rPr lang="pt-PT" sz="2400" dirty="0" smtClean="0"/>
              <a:t>(</a:t>
            </a:r>
            <a:r>
              <a:rPr lang="pt-PT" sz="2400" dirty="0"/>
              <a:t>CH</a:t>
            </a:r>
            <a:r>
              <a:rPr lang="pt-PT" sz="2400" baseline="-25000" dirty="0"/>
              <a:t>4</a:t>
            </a:r>
            <a:r>
              <a:rPr lang="pt-PT" sz="2400" dirty="0" smtClean="0"/>
              <a:t>), só com </a:t>
            </a:r>
            <a:r>
              <a:rPr lang="pt-PT" sz="2400" b="1" dirty="0" smtClean="0"/>
              <a:t>um </a:t>
            </a:r>
            <a:r>
              <a:rPr lang="pt-PT" sz="2400" b="1" dirty="0"/>
              <a:t>átomo </a:t>
            </a:r>
            <a:r>
              <a:rPr lang="pt-PT" sz="2400" dirty="0" smtClean="0"/>
              <a:t>de carbono. O </a:t>
            </a:r>
            <a:r>
              <a:rPr lang="pt-PT" sz="2400" b="1" dirty="0" err="1" smtClean="0"/>
              <a:t>etano</a:t>
            </a:r>
            <a:r>
              <a:rPr lang="pt-PT" sz="2400" dirty="0" smtClean="0"/>
              <a:t> (</a:t>
            </a:r>
            <a:r>
              <a:rPr lang="pt-PT" sz="2400" dirty="0"/>
              <a:t>C</a:t>
            </a:r>
            <a:r>
              <a:rPr lang="pt-PT" sz="2400" baseline="-25000" dirty="0"/>
              <a:t>2</a:t>
            </a:r>
            <a:r>
              <a:rPr lang="pt-PT" sz="2400" dirty="0"/>
              <a:t>H</a:t>
            </a:r>
            <a:r>
              <a:rPr lang="pt-PT" sz="2400" baseline="-25000" dirty="0"/>
              <a:t>6</a:t>
            </a:r>
            <a:r>
              <a:rPr lang="pt-PT" sz="2400" dirty="0" smtClean="0"/>
              <a:t>), tem </a:t>
            </a:r>
            <a:r>
              <a:rPr lang="pt-PT" sz="2400" b="1" dirty="0" smtClean="0"/>
              <a:t>2 átomos </a:t>
            </a:r>
            <a:r>
              <a:rPr lang="pt-PT" sz="2400" dirty="0"/>
              <a:t>de </a:t>
            </a:r>
            <a:r>
              <a:rPr lang="pt-PT" sz="2400" dirty="0" smtClean="0"/>
              <a:t>carbono.</a:t>
            </a:r>
            <a:endParaRPr lang="pt-PT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105" y="4437111"/>
            <a:ext cx="2502719" cy="1800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7112"/>
            <a:ext cx="5832648" cy="1338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9144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/>
              <a:t>OBJECTIVOS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49080"/>
          </a:xfrm>
        </p:spPr>
        <p:txBody>
          <a:bodyPr>
            <a:normAutofit/>
          </a:bodyPr>
          <a:lstStyle/>
          <a:p>
            <a:pPr>
              <a:spcAft>
                <a:spcPts val="300"/>
              </a:spcAft>
            </a:pPr>
            <a:r>
              <a:rPr lang="pt-PT" sz="2400" dirty="0" smtClean="0"/>
              <a:t>Interpretar o significado de camada de ozono.</a:t>
            </a:r>
          </a:p>
          <a:p>
            <a:pPr>
              <a:spcAft>
                <a:spcPts val="300"/>
              </a:spcAft>
            </a:pPr>
            <a:r>
              <a:rPr lang="pt-PT" sz="2400" dirty="0" smtClean="0"/>
              <a:t>Discutir os resultados da medição da concentração do ozono ao longo do tempo, como indicador do problema da degradação da camada do ozono.</a:t>
            </a:r>
          </a:p>
          <a:p>
            <a:pPr>
              <a:spcAft>
                <a:spcPts val="300"/>
              </a:spcAft>
            </a:pPr>
            <a:r>
              <a:rPr lang="pt-PT" sz="2400" dirty="0" smtClean="0"/>
              <a:t>Interpretar o significado de buraco de ozono, em termos da diminuição da sua concentração.</a:t>
            </a:r>
          </a:p>
          <a:p>
            <a:pPr>
              <a:spcAft>
                <a:spcPts val="300"/>
              </a:spcAft>
            </a:pPr>
            <a:r>
              <a:rPr lang="pt-PT" sz="2400" dirty="0" smtClean="0"/>
              <a:t>Compreender algumas razões para que essa diminuição não seja uniforme.</a:t>
            </a:r>
          </a:p>
        </p:txBody>
      </p:sp>
    </p:spTree>
    <p:extLst>
      <p:ext uri="{BB962C8B-B14F-4D97-AF65-F5344CB8AC3E}">
        <p14:creationId xmlns:p14="http://schemas.microsoft.com/office/powerpoint/2010/main" val="165697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/>
              <a:t>HIDROCARBONETOS SATURADOS (ALCANOS)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/>
              <a:t>O </a:t>
            </a:r>
            <a:r>
              <a:rPr lang="pt-PT" sz="2400" b="1" dirty="0"/>
              <a:t>propano</a:t>
            </a:r>
            <a:r>
              <a:rPr lang="pt-PT" sz="2400" dirty="0"/>
              <a:t> (C</a:t>
            </a:r>
            <a:r>
              <a:rPr lang="pt-PT" sz="2400" baseline="-25000" dirty="0"/>
              <a:t>3</a:t>
            </a:r>
            <a:r>
              <a:rPr lang="pt-PT" sz="2400" dirty="0"/>
              <a:t>H</a:t>
            </a:r>
            <a:r>
              <a:rPr lang="pt-PT" sz="2400" baseline="-25000" dirty="0"/>
              <a:t>8</a:t>
            </a:r>
            <a:r>
              <a:rPr lang="pt-PT" sz="2400" dirty="0"/>
              <a:t>) </a:t>
            </a:r>
            <a:r>
              <a:rPr lang="pt-PT" sz="2400" dirty="0" smtClean="0"/>
              <a:t>tem </a:t>
            </a:r>
            <a:r>
              <a:rPr lang="pt-PT" sz="2400" b="1" dirty="0"/>
              <a:t>3 </a:t>
            </a:r>
            <a:r>
              <a:rPr lang="pt-PT" sz="2400" b="1" dirty="0" smtClean="0"/>
              <a:t>átomos </a:t>
            </a:r>
            <a:r>
              <a:rPr lang="pt-PT" sz="2400" dirty="0"/>
              <a:t>de carbono </a:t>
            </a:r>
            <a:r>
              <a:rPr lang="pt-PT" sz="2400" dirty="0" smtClean="0"/>
              <a:t>e </a:t>
            </a:r>
            <a:r>
              <a:rPr lang="pt-PT" sz="2400" dirty="0"/>
              <a:t>o </a:t>
            </a:r>
            <a:r>
              <a:rPr lang="pt-PT" sz="2400" b="1" dirty="0"/>
              <a:t>butano</a:t>
            </a:r>
            <a:r>
              <a:rPr lang="pt-PT" sz="2400" dirty="0"/>
              <a:t> (C</a:t>
            </a:r>
            <a:r>
              <a:rPr lang="pt-PT" sz="2400" baseline="-25000" dirty="0"/>
              <a:t>4</a:t>
            </a:r>
            <a:r>
              <a:rPr lang="pt-PT" sz="2400" dirty="0"/>
              <a:t>H</a:t>
            </a:r>
            <a:r>
              <a:rPr lang="pt-PT" sz="2400" baseline="-25000" dirty="0"/>
              <a:t>10</a:t>
            </a:r>
            <a:r>
              <a:rPr lang="pt-PT" sz="2400" dirty="0" smtClean="0"/>
              <a:t>) </a:t>
            </a:r>
            <a:r>
              <a:rPr lang="pt-PT" sz="2400" dirty="0"/>
              <a:t>tem </a:t>
            </a:r>
            <a:r>
              <a:rPr lang="pt-PT" sz="2400" b="1" dirty="0" smtClean="0"/>
              <a:t>4 </a:t>
            </a:r>
            <a:r>
              <a:rPr lang="pt-PT" sz="2400" b="1" dirty="0"/>
              <a:t>átomos </a:t>
            </a:r>
            <a:r>
              <a:rPr lang="pt-PT" sz="2400" dirty="0"/>
              <a:t>de </a:t>
            </a:r>
            <a:r>
              <a:rPr lang="pt-PT" sz="2400" dirty="0" smtClean="0"/>
              <a:t>carbono.</a:t>
            </a:r>
            <a:endParaRPr lang="pt-PT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708920"/>
            <a:ext cx="6083235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06400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/>
              <a:t>HIDROCARBONETOS SATURADOS (ALCANOS)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/>
              <a:t>As regras de </a:t>
            </a:r>
            <a:r>
              <a:rPr lang="pt-PT" sz="2400" b="1" dirty="0"/>
              <a:t>nomenclatura</a:t>
            </a:r>
            <a:r>
              <a:rPr lang="pt-PT" sz="2400" dirty="0"/>
              <a:t> (nome) das moléculas são propostas pela</a:t>
            </a:r>
            <a:r>
              <a:rPr lang="pt-PT" sz="2400" b="1" dirty="0"/>
              <a:t> IUPAC </a:t>
            </a:r>
            <a:r>
              <a:rPr lang="pt-PT" sz="2400" dirty="0"/>
              <a:t>(União Internacional de Química Pura e Aplicada</a:t>
            </a:r>
            <a:r>
              <a:rPr lang="pt-PT" sz="2400" dirty="0" smtClean="0"/>
              <a:t>).</a:t>
            </a:r>
          </a:p>
          <a:p>
            <a:pPr marL="0" indent="0">
              <a:spcBef>
                <a:spcPts val="0"/>
              </a:spcBef>
              <a:buNone/>
            </a:pPr>
            <a:endParaRPr lang="pt-PT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pt-PT" sz="2400" dirty="0" smtClean="0"/>
              <a:t>Nos </a:t>
            </a:r>
            <a:r>
              <a:rPr lang="pt-PT" sz="2400" dirty="0" err="1" smtClean="0"/>
              <a:t>alcanos</a:t>
            </a:r>
            <a:r>
              <a:rPr lang="pt-PT" sz="2400" dirty="0" smtClean="0"/>
              <a:t>, </a:t>
            </a:r>
            <a:r>
              <a:rPr lang="pt-PT" sz="2400" dirty="0"/>
              <a:t>o nome </a:t>
            </a:r>
            <a:r>
              <a:rPr lang="pt-PT" sz="2400" dirty="0" smtClean="0"/>
              <a:t>é formado por um</a:t>
            </a:r>
            <a:br>
              <a:rPr lang="pt-PT" sz="2400" dirty="0" smtClean="0"/>
            </a:br>
            <a:r>
              <a:rPr lang="pt-PT" sz="2400" dirty="0" smtClean="0"/>
              <a:t>prefixo que </a:t>
            </a:r>
            <a:r>
              <a:rPr lang="pt-PT" sz="2400" dirty="0"/>
              <a:t>indica o </a:t>
            </a:r>
            <a:r>
              <a:rPr lang="pt-PT" sz="2400" b="1" dirty="0"/>
              <a:t>número</a:t>
            </a:r>
            <a:r>
              <a:rPr lang="pt-PT" sz="2400" dirty="0"/>
              <a:t> de </a:t>
            </a:r>
            <a:r>
              <a:rPr lang="pt-PT" sz="2400" dirty="0" smtClean="0"/>
              <a:t>átomos</a:t>
            </a:r>
            <a:br>
              <a:rPr lang="pt-PT" sz="2400" dirty="0" smtClean="0"/>
            </a:br>
            <a:r>
              <a:rPr lang="pt-PT" sz="2400" dirty="0" smtClean="0"/>
              <a:t>de </a:t>
            </a:r>
            <a:r>
              <a:rPr lang="pt-PT" sz="2400" b="1" dirty="0"/>
              <a:t>carbono</a:t>
            </a:r>
            <a:r>
              <a:rPr lang="pt-PT" sz="2400" dirty="0"/>
              <a:t> </a:t>
            </a:r>
            <a:r>
              <a:rPr lang="pt-PT" sz="2400" dirty="0" smtClean="0"/>
              <a:t>e pela </a:t>
            </a:r>
            <a:r>
              <a:rPr lang="pt-PT" sz="2400" dirty="0"/>
              <a:t>terminação </a:t>
            </a:r>
            <a:r>
              <a:rPr lang="pt-PT" sz="2400" dirty="0" smtClean="0"/>
              <a:t>“</a:t>
            </a:r>
            <a:r>
              <a:rPr lang="pt-PT" sz="2400" b="1" dirty="0" smtClean="0"/>
              <a:t>ano</a:t>
            </a:r>
            <a:r>
              <a:rPr lang="pt-PT" sz="2400" dirty="0" smtClean="0"/>
              <a:t>”.</a:t>
            </a:r>
          </a:p>
          <a:p>
            <a:pPr marL="0" indent="0">
              <a:spcBef>
                <a:spcPts val="0"/>
              </a:spcBef>
              <a:buNone/>
            </a:pPr>
            <a:endParaRPr lang="pt-PT" sz="2400" dirty="0"/>
          </a:p>
          <a:p>
            <a:pPr marL="0" indent="0">
              <a:spcBef>
                <a:spcPts val="0"/>
              </a:spcBef>
              <a:buNone/>
            </a:pPr>
            <a:r>
              <a:rPr lang="pt-PT" sz="2400" dirty="0" smtClean="0"/>
              <a:t>A </a:t>
            </a:r>
            <a:r>
              <a:rPr lang="pt-PT" sz="2400" b="1" dirty="0" smtClean="0"/>
              <a:t>fórmula molecular </a:t>
            </a:r>
            <a:r>
              <a:rPr lang="pt-PT" sz="2400" dirty="0" smtClean="0"/>
              <a:t>de um </a:t>
            </a:r>
            <a:r>
              <a:rPr lang="pt-PT" sz="2400" dirty="0" err="1" smtClean="0"/>
              <a:t>alcano</a:t>
            </a:r>
            <a:r>
              <a:rPr lang="pt-PT" sz="2400" dirty="0" smtClean="0"/>
              <a:t/>
            </a:r>
            <a:br>
              <a:rPr lang="pt-PT" sz="2400" dirty="0" smtClean="0"/>
            </a:br>
            <a:r>
              <a:rPr lang="pt-PT" sz="2400" dirty="0" smtClean="0"/>
              <a:t>obedece </a:t>
            </a:r>
            <a:r>
              <a:rPr lang="pt-PT" sz="2400" dirty="0"/>
              <a:t>à fórmula </a:t>
            </a:r>
            <a:r>
              <a:rPr lang="pt-PT" sz="2400" dirty="0" smtClean="0"/>
              <a:t>geral </a:t>
            </a:r>
            <a:r>
              <a:rPr lang="pt-PT" sz="2400" b="1" dirty="0" smtClean="0"/>
              <a:t>C</a:t>
            </a:r>
            <a:r>
              <a:rPr lang="pt-PT" sz="2400" b="1" baseline="-25000" dirty="0" smtClean="0"/>
              <a:t>n</a:t>
            </a:r>
            <a:r>
              <a:rPr lang="pt-PT" sz="2400" b="1" dirty="0" smtClean="0"/>
              <a:t>H</a:t>
            </a:r>
            <a:r>
              <a:rPr lang="pt-PT" sz="2400" b="1" baseline="-25000" dirty="0" smtClean="0"/>
              <a:t>2n+2</a:t>
            </a:r>
            <a:endParaRPr lang="pt-PT" sz="24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420888"/>
            <a:ext cx="3004740" cy="3967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86336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/>
              <a:t>HIDROCARBONETOS SATURADOS (ALCANOS)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b="1" dirty="0" err="1" smtClean="0"/>
              <a:t>Alcanos</a:t>
            </a:r>
            <a:r>
              <a:rPr lang="pt-PT" sz="2400" b="1" dirty="0" smtClean="0"/>
              <a:t> </a:t>
            </a:r>
            <a:r>
              <a:rPr lang="pt-PT" sz="2400" b="1" dirty="0"/>
              <a:t>de cadeia ramificada</a:t>
            </a:r>
            <a:r>
              <a:rPr lang="pt-PT" sz="2400" dirty="0" smtClean="0"/>
              <a:t> </a:t>
            </a:r>
            <a:r>
              <a:rPr lang="pt-PT" sz="2400" dirty="0"/>
              <a:t>–</a:t>
            </a:r>
            <a:r>
              <a:rPr lang="pt-PT" sz="2400" dirty="0" smtClean="0"/>
              <a:t> Quando </a:t>
            </a:r>
            <a:r>
              <a:rPr lang="pt-PT" sz="2400" dirty="0"/>
              <a:t>o </a:t>
            </a:r>
            <a:r>
              <a:rPr lang="pt-PT" sz="2400" b="1" dirty="0" smtClean="0"/>
              <a:t>número</a:t>
            </a:r>
            <a:r>
              <a:rPr lang="pt-PT" sz="2400" dirty="0" smtClean="0"/>
              <a:t> de </a:t>
            </a:r>
            <a:r>
              <a:rPr lang="pt-PT" sz="2400" dirty="0"/>
              <a:t>átomos de </a:t>
            </a:r>
            <a:r>
              <a:rPr lang="pt-PT" sz="2400" b="1" dirty="0"/>
              <a:t>carbono</a:t>
            </a:r>
            <a:r>
              <a:rPr lang="pt-PT" sz="2400" dirty="0"/>
              <a:t> </a:t>
            </a:r>
            <a:r>
              <a:rPr lang="pt-PT" sz="2400" dirty="0" smtClean="0"/>
              <a:t>é </a:t>
            </a:r>
            <a:r>
              <a:rPr lang="pt-PT" sz="2400" b="1" dirty="0"/>
              <a:t>superior</a:t>
            </a:r>
            <a:r>
              <a:rPr lang="pt-PT" sz="2400" dirty="0"/>
              <a:t> a </a:t>
            </a:r>
            <a:r>
              <a:rPr lang="pt-PT" sz="2400" b="1" dirty="0" smtClean="0"/>
              <a:t>três</a:t>
            </a:r>
            <a:r>
              <a:rPr lang="pt-PT" sz="2400" dirty="0" smtClean="0"/>
              <a:t>, os </a:t>
            </a:r>
            <a:r>
              <a:rPr lang="pt-PT" sz="2400" dirty="0" err="1" smtClean="0"/>
              <a:t>alcanos</a:t>
            </a:r>
            <a:r>
              <a:rPr lang="pt-PT" sz="2400" dirty="0" smtClean="0"/>
              <a:t> podem ter </a:t>
            </a:r>
            <a:r>
              <a:rPr lang="pt-PT" sz="2400" b="1" dirty="0" smtClean="0"/>
              <a:t>ramificações</a:t>
            </a:r>
            <a:r>
              <a:rPr lang="pt-PT" sz="2400" dirty="0" smtClean="0"/>
              <a:t>.</a:t>
            </a:r>
            <a:endParaRPr lang="pt-PT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254" y="2771774"/>
            <a:ext cx="5135609" cy="1449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4614068"/>
            <a:ext cx="2064375" cy="903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50194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/>
              <a:t>HIDROCARBONETOS SATURADOS (ALCANOS)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b="1" dirty="0" smtClean="0"/>
              <a:t>Radicais </a:t>
            </a:r>
            <a:r>
              <a:rPr lang="pt-PT" sz="2400" b="1" dirty="0"/>
              <a:t>alquilo </a:t>
            </a:r>
            <a:r>
              <a:rPr lang="pt-PT" sz="2400" dirty="0"/>
              <a:t>ou grupos alquilo </a:t>
            </a:r>
            <a:r>
              <a:rPr lang="pt-PT" sz="2400" dirty="0" smtClean="0"/>
              <a:t>(</a:t>
            </a:r>
            <a:r>
              <a:rPr lang="pt-PT" sz="2400" dirty="0"/>
              <a:t>R</a:t>
            </a:r>
            <a:r>
              <a:rPr lang="pt-PT" sz="2400" dirty="0" smtClean="0"/>
              <a:t>) </a:t>
            </a:r>
            <a:r>
              <a:rPr lang="pt-PT" sz="2400" dirty="0"/>
              <a:t>–</a:t>
            </a:r>
            <a:r>
              <a:rPr lang="pt-PT" sz="2400" dirty="0" smtClean="0"/>
              <a:t> Grupos </a:t>
            </a:r>
            <a:r>
              <a:rPr lang="pt-PT" sz="2400" dirty="0"/>
              <a:t>de átomos que </a:t>
            </a:r>
            <a:r>
              <a:rPr lang="pt-PT" sz="2400" dirty="0" smtClean="0"/>
              <a:t>formam as </a:t>
            </a:r>
            <a:r>
              <a:rPr lang="pt-PT" sz="2400" b="1" dirty="0" smtClean="0"/>
              <a:t>ramificações</a:t>
            </a:r>
            <a:r>
              <a:rPr lang="pt-PT" sz="2400" dirty="0" smtClean="0"/>
              <a:t>, cujo nome termina em “</a:t>
            </a:r>
            <a:r>
              <a:rPr lang="pt-PT" sz="2400" dirty="0" err="1" smtClean="0"/>
              <a:t>ilo</a:t>
            </a:r>
            <a:r>
              <a:rPr lang="pt-PT" sz="2400" dirty="0" smtClean="0"/>
              <a:t>”:</a:t>
            </a:r>
            <a:endParaRPr lang="pt-PT" sz="2400" dirty="0"/>
          </a:p>
          <a:p>
            <a:pPr marL="533400" indent="-266700"/>
            <a:r>
              <a:rPr lang="pt-PT" sz="2400" dirty="0" smtClean="0"/>
              <a:t>CH</a:t>
            </a:r>
            <a:r>
              <a:rPr lang="pt-PT" sz="2400" baseline="-25000" dirty="0" smtClean="0"/>
              <a:t>3</a:t>
            </a:r>
            <a:r>
              <a:rPr lang="pt-PT" sz="2400" dirty="0" smtClean="0"/>
              <a:t> </a:t>
            </a:r>
            <a:r>
              <a:rPr lang="pt-PT" sz="2400" dirty="0"/>
              <a:t>é o grupo </a:t>
            </a:r>
            <a:r>
              <a:rPr lang="pt-PT" sz="2400" b="1" dirty="0"/>
              <a:t>metilo</a:t>
            </a:r>
            <a:r>
              <a:rPr lang="pt-PT" sz="2400" dirty="0"/>
              <a:t>;</a:t>
            </a:r>
          </a:p>
          <a:p>
            <a:pPr marL="533400" indent="-266700"/>
            <a:r>
              <a:rPr lang="pt-PT" sz="2400" dirty="0" smtClean="0"/>
              <a:t>C</a:t>
            </a:r>
            <a:r>
              <a:rPr lang="pt-PT" sz="2400" baseline="-25000" dirty="0" smtClean="0"/>
              <a:t>2</a:t>
            </a:r>
            <a:r>
              <a:rPr lang="pt-PT" sz="2400" dirty="0" smtClean="0"/>
              <a:t>H</a:t>
            </a:r>
            <a:r>
              <a:rPr lang="pt-PT" sz="2400" baseline="-25000" dirty="0" smtClean="0"/>
              <a:t>5</a:t>
            </a:r>
            <a:r>
              <a:rPr lang="pt-PT" sz="2400" dirty="0" smtClean="0"/>
              <a:t> </a:t>
            </a:r>
            <a:r>
              <a:rPr lang="pt-PT" sz="2400" dirty="0"/>
              <a:t>é o grupo </a:t>
            </a:r>
            <a:r>
              <a:rPr lang="pt-PT" sz="2400" b="1" dirty="0" err="1"/>
              <a:t>etilo</a:t>
            </a:r>
            <a:r>
              <a:rPr lang="pt-PT" sz="2400" dirty="0"/>
              <a:t>;</a:t>
            </a:r>
          </a:p>
          <a:p>
            <a:pPr marL="533400" indent="-266700"/>
            <a:r>
              <a:rPr lang="pt-PT" sz="2400" dirty="0" smtClean="0"/>
              <a:t>C</a:t>
            </a:r>
            <a:r>
              <a:rPr lang="pt-PT" sz="2400" baseline="-25000" dirty="0" smtClean="0"/>
              <a:t>3</a:t>
            </a:r>
            <a:r>
              <a:rPr lang="pt-PT" sz="2400" dirty="0" smtClean="0"/>
              <a:t>H</a:t>
            </a:r>
            <a:r>
              <a:rPr lang="pt-PT" sz="2400" baseline="-25000" dirty="0" smtClean="0"/>
              <a:t>7</a:t>
            </a:r>
            <a:r>
              <a:rPr lang="pt-PT" sz="2400" dirty="0" smtClean="0"/>
              <a:t> </a:t>
            </a:r>
            <a:r>
              <a:rPr lang="pt-PT" sz="2400" dirty="0"/>
              <a:t>é o grupo </a:t>
            </a:r>
            <a:r>
              <a:rPr lang="pt-PT" sz="2400" b="1" dirty="0"/>
              <a:t>propilo</a:t>
            </a:r>
            <a:r>
              <a:rPr lang="pt-PT" sz="2400" dirty="0"/>
              <a:t>;</a:t>
            </a:r>
          </a:p>
          <a:p>
            <a:pPr marL="533400" indent="-266700"/>
            <a:r>
              <a:rPr lang="pt-PT" sz="2400" dirty="0" smtClean="0"/>
              <a:t>C</a:t>
            </a:r>
            <a:r>
              <a:rPr lang="pt-PT" sz="2400" baseline="-25000" dirty="0" smtClean="0"/>
              <a:t>4</a:t>
            </a:r>
            <a:r>
              <a:rPr lang="pt-PT" sz="2400" dirty="0" smtClean="0"/>
              <a:t>H</a:t>
            </a:r>
            <a:r>
              <a:rPr lang="pt-PT" sz="2400" baseline="-25000" dirty="0" smtClean="0"/>
              <a:t>9</a:t>
            </a:r>
            <a:r>
              <a:rPr lang="pt-PT" sz="2400" dirty="0" smtClean="0"/>
              <a:t> </a:t>
            </a:r>
            <a:r>
              <a:rPr lang="pt-PT" sz="2400" dirty="0"/>
              <a:t>é o grupo </a:t>
            </a:r>
            <a:r>
              <a:rPr lang="pt-PT" sz="2400" b="1" dirty="0" smtClean="0"/>
              <a:t>butilo</a:t>
            </a:r>
            <a:r>
              <a:rPr lang="pt-PT" sz="2400" dirty="0" smtClean="0"/>
              <a:t>.</a:t>
            </a:r>
            <a:endParaRPr lang="pt-PT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509120"/>
            <a:ext cx="53340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32466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/>
              <a:t>HIDROCARBONETOS SATURADOS (ALCANOS)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/>
              <a:t>A </a:t>
            </a:r>
            <a:r>
              <a:rPr lang="pt-PT" sz="2400" b="1" dirty="0"/>
              <a:t>nomenclatura</a:t>
            </a:r>
            <a:r>
              <a:rPr lang="pt-PT" sz="2400" dirty="0"/>
              <a:t> dos </a:t>
            </a:r>
            <a:r>
              <a:rPr lang="pt-PT" sz="2400" dirty="0" err="1"/>
              <a:t>alcanos</a:t>
            </a:r>
            <a:r>
              <a:rPr lang="pt-PT" sz="2400" dirty="0"/>
              <a:t> de </a:t>
            </a:r>
            <a:r>
              <a:rPr lang="pt-PT" sz="2400" b="1" dirty="0"/>
              <a:t>cadeia ramificada </a:t>
            </a:r>
            <a:r>
              <a:rPr lang="pt-PT" sz="2400" dirty="0" smtClean="0"/>
              <a:t>obedece</a:t>
            </a:r>
            <a:br>
              <a:rPr lang="pt-PT" sz="2400" dirty="0" smtClean="0"/>
            </a:br>
            <a:r>
              <a:rPr lang="pt-PT" sz="2400" dirty="0" smtClean="0"/>
              <a:t>às seguintes </a:t>
            </a:r>
            <a:r>
              <a:rPr lang="pt-PT" sz="2400" dirty="0"/>
              <a:t>regras:</a:t>
            </a:r>
          </a:p>
          <a:p>
            <a:r>
              <a:rPr lang="pt-PT" sz="2400" dirty="0" smtClean="0"/>
              <a:t>A </a:t>
            </a:r>
            <a:r>
              <a:rPr lang="pt-PT" sz="2400" b="1" dirty="0"/>
              <a:t>cadeia</a:t>
            </a:r>
            <a:r>
              <a:rPr lang="pt-PT" sz="2400" dirty="0"/>
              <a:t> </a:t>
            </a:r>
            <a:r>
              <a:rPr lang="pt-PT" sz="2400" dirty="0" smtClean="0"/>
              <a:t>de átomos de carbono </a:t>
            </a:r>
            <a:r>
              <a:rPr lang="pt-PT" sz="2400" b="1" dirty="0" smtClean="0"/>
              <a:t>mais comprida</a:t>
            </a:r>
            <a:br>
              <a:rPr lang="pt-PT" sz="2400" b="1" dirty="0" smtClean="0"/>
            </a:br>
            <a:r>
              <a:rPr lang="pt-PT" sz="2400" dirty="0" smtClean="0"/>
              <a:t>(cadeia principal) é responsável pelo </a:t>
            </a:r>
            <a:r>
              <a:rPr lang="pt-PT" sz="2400" b="1" dirty="0" smtClean="0"/>
              <a:t>nome</a:t>
            </a:r>
            <a:r>
              <a:rPr lang="pt-PT" sz="2400" dirty="0" smtClean="0"/>
              <a:t> do </a:t>
            </a:r>
            <a:r>
              <a:rPr lang="pt-PT" sz="2400" dirty="0" err="1" smtClean="0"/>
              <a:t>alcano</a:t>
            </a:r>
            <a:r>
              <a:rPr lang="pt-PT" sz="2400" dirty="0" smtClean="0"/>
              <a:t>;</a:t>
            </a:r>
            <a:endParaRPr lang="pt-PT" sz="2400" dirty="0"/>
          </a:p>
          <a:p>
            <a:r>
              <a:rPr lang="pt-PT" sz="2400" dirty="0" smtClean="0"/>
              <a:t>Cada </a:t>
            </a:r>
            <a:r>
              <a:rPr lang="pt-PT" sz="2400" dirty="0"/>
              <a:t>átomo de </a:t>
            </a:r>
            <a:r>
              <a:rPr lang="pt-PT" sz="2400" b="1" dirty="0"/>
              <a:t>carbono</a:t>
            </a:r>
            <a:r>
              <a:rPr lang="pt-PT" sz="2400" dirty="0"/>
              <a:t> da cadeia principal </a:t>
            </a:r>
            <a:r>
              <a:rPr lang="pt-PT" sz="2400" dirty="0" smtClean="0"/>
              <a:t>é </a:t>
            </a:r>
            <a:r>
              <a:rPr lang="pt-PT" sz="2400" b="1" dirty="0" smtClean="0"/>
              <a:t>numerado</a:t>
            </a:r>
            <a:r>
              <a:rPr lang="pt-PT" sz="2400" dirty="0" smtClean="0"/>
              <a:t>,</a:t>
            </a:r>
            <a:br>
              <a:rPr lang="pt-PT" sz="2400" dirty="0" smtClean="0"/>
            </a:br>
            <a:r>
              <a:rPr lang="pt-PT" sz="2400" dirty="0" smtClean="0"/>
              <a:t>de modo a que os carbonos que têm os </a:t>
            </a:r>
            <a:r>
              <a:rPr lang="pt-PT" sz="2400" b="1" dirty="0" smtClean="0"/>
              <a:t>radicais</a:t>
            </a:r>
            <a:r>
              <a:rPr lang="pt-PT" sz="2400" dirty="0" smtClean="0"/>
              <a:t> fiquem com </a:t>
            </a:r>
            <a:r>
              <a:rPr lang="pt-PT" sz="2400" b="1" dirty="0" smtClean="0"/>
              <a:t>números menores</a:t>
            </a:r>
            <a:r>
              <a:rPr lang="pt-PT" sz="2400" dirty="0" smtClean="0"/>
              <a:t>;</a:t>
            </a:r>
            <a:endParaRPr lang="pt-PT" sz="2400" dirty="0"/>
          </a:p>
          <a:p>
            <a:r>
              <a:rPr lang="pt-PT" sz="2400" dirty="0" smtClean="0"/>
              <a:t>Os </a:t>
            </a:r>
            <a:r>
              <a:rPr lang="pt-PT" sz="2400" b="1" dirty="0" smtClean="0"/>
              <a:t>radicais</a:t>
            </a:r>
            <a:r>
              <a:rPr lang="pt-PT" sz="2400" dirty="0" smtClean="0"/>
              <a:t> são indicados pela sua </a:t>
            </a:r>
            <a:r>
              <a:rPr lang="pt-PT" sz="2400" b="1" dirty="0" smtClean="0"/>
              <a:t>posição</a:t>
            </a:r>
            <a:r>
              <a:rPr lang="pt-PT" sz="2400" dirty="0" smtClean="0"/>
              <a:t> (nº do carbono)</a:t>
            </a:r>
            <a:br>
              <a:rPr lang="pt-PT" sz="2400" dirty="0" smtClean="0"/>
            </a:br>
            <a:r>
              <a:rPr lang="pt-PT" sz="2400" dirty="0" smtClean="0"/>
              <a:t>e </a:t>
            </a:r>
            <a:r>
              <a:rPr lang="pt-PT" sz="2400" b="1" dirty="0" smtClean="0"/>
              <a:t>nome </a:t>
            </a:r>
            <a:r>
              <a:rPr lang="pt-PT" sz="2400" dirty="0" smtClean="0"/>
              <a:t>por</a:t>
            </a:r>
            <a:r>
              <a:rPr lang="pt-PT" sz="2400" b="1" dirty="0" smtClean="0"/>
              <a:t> ordem alfabética</a:t>
            </a:r>
            <a:r>
              <a:rPr lang="pt-PT" sz="2400" dirty="0" smtClean="0"/>
              <a:t>;</a:t>
            </a:r>
            <a:endParaRPr lang="pt-PT" sz="2400" dirty="0"/>
          </a:p>
          <a:p>
            <a:r>
              <a:rPr lang="pt-PT" sz="2400" dirty="0" smtClean="0"/>
              <a:t>O </a:t>
            </a:r>
            <a:r>
              <a:rPr lang="pt-PT" sz="2400" b="1" dirty="0" smtClean="0"/>
              <a:t>nome do radical </a:t>
            </a:r>
            <a:r>
              <a:rPr lang="pt-PT" sz="2400" dirty="0" smtClean="0"/>
              <a:t>escreve-se </a:t>
            </a:r>
            <a:r>
              <a:rPr lang="pt-PT" sz="2400" b="1" dirty="0" smtClean="0"/>
              <a:t>antes</a:t>
            </a:r>
            <a:r>
              <a:rPr lang="pt-PT" sz="2400" dirty="0" smtClean="0"/>
              <a:t> </a:t>
            </a:r>
            <a:r>
              <a:rPr lang="pt-PT" sz="2400" dirty="0"/>
              <a:t>do nome da cadeia </a:t>
            </a:r>
            <a:r>
              <a:rPr lang="pt-PT" sz="2400" dirty="0" smtClean="0"/>
              <a:t>principal e fica separado por </a:t>
            </a:r>
            <a:r>
              <a:rPr lang="pt-PT" sz="2400" dirty="0"/>
              <a:t>um </a:t>
            </a:r>
            <a:r>
              <a:rPr lang="pt-PT" sz="2400" b="1" dirty="0"/>
              <a:t>hífen</a:t>
            </a:r>
            <a:r>
              <a:rPr lang="pt-PT" sz="2400" dirty="0"/>
              <a:t> </a:t>
            </a:r>
            <a:r>
              <a:rPr lang="pt-PT" sz="2400" dirty="0" smtClean="0"/>
              <a:t>(-);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201258018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/>
              <a:t>HIDROCARBONETOS SATURADOS (ALCANOS)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2400" dirty="0" smtClean="0"/>
              <a:t>S­e </a:t>
            </a:r>
            <a:r>
              <a:rPr lang="pt-PT" sz="2400" dirty="0"/>
              <a:t>existem </a:t>
            </a:r>
            <a:r>
              <a:rPr lang="pt-PT" sz="2400" b="1" dirty="0" smtClean="0"/>
              <a:t>radicais iguais </a:t>
            </a:r>
            <a:r>
              <a:rPr lang="pt-PT" sz="2400" dirty="0" smtClean="0"/>
              <a:t>acrescenta-se </a:t>
            </a:r>
            <a:r>
              <a:rPr lang="pt-PT" sz="2400" b="1" dirty="0" err="1" smtClean="0"/>
              <a:t>di</a:t>
            </a:r>
            <a:r>
              <a:rPr lang="pt-PT" sz="2400" dirty="0"/>
              <a:t>, </a:t>
            </a:r>
            <a:r>
              <a:rPr lang="pt-PT" sz="2400" b="1" dirty="0" err="1"/>
              <a:t>tri</a:t>
            </a:r>
            <a:r>
              <a:rPr lang="pt-PT" sz="2400" dirty="0"/>
              <a:t>, </a:t>
            </a:r>
            <a:r>
              <a:rPr lang="pt-PT" sz="2400" b="1" dirty="0"/>
              <a:t>tetra</a:t>
            </a:r>
            <a:r>
              <a:rPr lang="pt-PT" sz="2400" dirty="0"/>
              <a:t>, etc. </a:t>
            </a:r>
            <a:r>
              <a:rPr lang="pt-PT" sz="2400" dirty="0" smtClean="0"/>
              <a:t>­,</a:t>
            </a:r>
            <a:br>
              <a:rPr lang="pt-PT" sz="2400" dirty="0" smtClean="0"/>
            </a:br>
            <a:r>
              <a:rPr lang="pt-PT" sz="2400" dirty="0" smtClean="0"/>
              <a:t>ao </a:t>
            </a:r>
            <a:r>
              <a:rPr lang="pt-PT" sz="2400" b="1" dirty="0"/>
              <a:t>nome</a:t>
            </a:r>
            <a:r>
              <a:rPr lang="pt-PT" sz="2400" dirty="0"/>
              <a:t> </a:t>
            </a:r>
            <a:r>
              <a:rPr lang="pt-PT" sz="2400" dirty="0" smtClean="0"/>
              <a:t>do radical, e as suas </a:t>
            </a:r>
            <a:r>
              <a:rPr lang="pt-PT" sz="2400" b="1" dirty="0" smtClean="0"/>
              <a:t>posições</a:t>
            </a:r>
            <a:r>
              <a:rPr lang="pt-PT" sz="2400" dirty="0" smtClean="0"/>
              <a:t> são indicadas </a:t>
            </a:r>
            <a:r>
              <a:rPr lang="pt-PT" sz="2400" dirty="0"/>
              <a:t>por ordem </a:t>
            </a:r>
            <a:r>
              <a:rPr lang="pt-PT" sz="2400" b="1" dirty="0" smtClean="0"/>
              <a:t>crescente</a:t>
            </a:r>
            <a:r>
              <a:rPr lang="pt-PT" sz="2400" dirty="0" smtClean="0"/>
              <a:t> e separadas por </a:t>
            </a:r>
            <a:r>
              <a:rPr lang="pt-PT" sz="2400" b="1" dirty="0" smtClean="0"/>
              <a:t>vírgulas</a:t>
            </a:r>
            <a:r>
              <a:rPr lang="pt-PT" sz="2400" dirty="0"/>
              <a:t>.</a:t>
            </a:r>
            <a:endParaRPr lang="pt-PT" dirty="0"/>
          </a:p>
          <a:p>
            <a:endParaRPr lang="pt-PT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28" y="2996952"/>
            <a:ext cx="3896692" cy="3035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288" y="2996952"/>
            <a:ext cx="4581525" cy="126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612212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/>
              <a:t>HIDROCARBONETOS SATURADOS (ALCANOS)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/>
              <a:t>A </a:t>
            </a:r>
            <a:r>
              <a:rPr lang="pt-PT" sz="2400" b="1" dirty="0"/>
              <a:t>nomenclatura</a:t>
            </a:r>
            <a:r>
              <a:rPr lang="pt-PT" sz="2400" dirty="0"/>
              <a:t> dos </a:t>
            </a:r>
            <a:r>
              <a:rPr lang="pt-PT" sz="2400" b="1" dirty="0" err="1"/>
              <a:t>cicloalcanos</a:t>
            </a:r>
            <a:r>
              <a:rPr lang="pt-PT" sz="2400" dirty="0"/>
              <a:t> </a:t>
            </a:r>
            <a:r>
              <a:rPr lang="pt-PT" sz="2400" dirty="0" smtClean="0"/>
              <a:t>(</a:t>
            </a:r>
            <a:r>
              <a:rPr lang="pt-PT" sz="2400" dirty="0"/>
              <a:t>hidrocarbonetos de cadeia </a:t>
            </a:r>
            <a:r>
              <a:rPr lang="pt-PT" sz="2400" dirty="0" smtClean="0"/>
              <a:t>fechada)</a:t>
            </a:r>
            <a:r>
              <a:rPr lang="pt-PT" sz="2400" dirty="0"/>
              <a:t> </a:t>
            </a:r>
            <a:r>
              <a:rPr lang="pt-PT" sz="2400" dirty="0" smtClean="0"/>
              <a:t>obedece às regras dos </a:t>
            </a:r>
            <a:r>
              <a:rPr lang="pt-PT" sz="2400" dirty="0" err="1" smtClean="0"/>
              <a:t>alcanos</a:t>
            </a:r>
            <a:r>
              <a:rPr lang="pt-PT" sz="2400" dirty="0" smtClean="0"/>
              <a:t>, com as diferenças:</a:t>
            </a:r>
            <a:endParaRPr lang="pt-PT" sz="2400" dirty="0"/>
          </a:p>
          <a:p>
            <a:r>
              <a:rPr lang="pt-PT" sz="2400" dirty="0" smtClean="0"/>
              <a:t>O </a:t>
            </a:r>
            <a:r>
              <a:rPr lang="pt-PT" sz="2400" dirty="0"/>
              <a:t>nome </a:t>
            </a:r>
            <a:r>
              <a:rPr lang="pt-PT" sz="2400" dirty="0" smtClean="0"/>
              <a:t>tem o prefixo “</a:t>
            </a:r>
            <a:r>
              <a:rPr lang="pt-PT" sz="2400" b="1" dirty="0" smtClean="0"/>
              <a:t>ciclo</a:t>
            </a:r>
            <a:r>
              <a:rPr lang="pt-PT" sz="2400" dirty="0" smtClean="0"/>
              <a:t>”;</a:t>
            </a:r>
          </a:p>
          <a:p>
            <a:r>
              <a:rPr lang="pt-PT" sz="2400" dirty="0" smtClean="0"/>
              <a:t>A </a:t>
            </a:r>
            <a:r>
              <a:rPr lang="pt-PT" sz="2400" b="1" dirty="0" smtClean="0"/>
              <a:t>cadeia principal </a:t>
            </a:r>
            <a:r>
              <a:rPr lang="pt-PT" sz="2400" dirty="0" smtClean="0"/>
              <a:t>é a cadeia fechada;</a:t>
            </a:r>
          </a:p>
          <a:p>
            <a:r>
              <a:rPr lang="pt-PT" sz="2400" dirty="0" smtClean="0"/>
              <a:t>Quando </a:t>
            </a:r>
            <a:r>
              <a:rPr lang="pt-PT" sz="2400" dirty="0"/>
              <a:t>só </a:t>
            </a:r>
            <a:r>
              <a:rPr lang="pt-PT" sz="2400" dirty="0" smtClean="0"/>
              <a:t>existe </a:t>
            </a:r>
            <a:r>
              <a:rPr lang="pt-PT" sz="2400" b="1" dirty="0" smtClean="0"/>
              <a:t>um radical</a:t>
            </a:r>
            <a:r>
              <a:rPr lang="pt-PT" sz="2400" dirty="0" smtClean="0"/>
              <a:t>, não se indica </a:t>
            </a:r>
            <a:r>
              <a:rPr lang="pt-PT" sz="2400" dirty="0"/>
              <a:t>a sua </a:t>
            </a:r>
            <a:r>
              <a:rPr lang="pt-PT" sz="2400" dirty="0" smtClean="0"/>
              <a:t>posição.</a:t>
            </a:r>
            <a:endParaRPr lang="pt-PT" sz="2400" dirty="0"/>
          </a:p>
          <a:p>
            <a:endParaRPr lang="pt-PT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761138"/>
            <a:ext cx="4707806" cy="2834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045837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/>
              <a:t>HIDROCARBONETOS SATURADOS (ALCANOS)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/>
              <a:t>Os </a:t>
            </a:r>
            <a:r>
              <a:rPr lang="pt-PT" sz="2400" b="1" dirty="0" err="1"/>
              <a:t>cicloalcanos</a:t>
            </a:r>
            <a:r>
              <a:rPr lang="pt-PT" sz="2400" dirty="0"/>
              <a:t> têm menos </a:t>
            </a:r>
            <a:r>
              <a:rPr lang="pt-PT" sz="2400" b="1" dirty="0"/>
              <a:t>dois</a:t>
            </a:r>
            <a:r>
              <a:rPr lang="pt-PT" sz="2400" dirty="0"/>
              <a:t> átomos de hidrogénio do que </a:t>
            </a:r>
            <a:r>
              <a:rPr lang="pt-PT" sz="2400" dirty="0" smtClean="0"/>
              <a:t>os </a:t>
            </a:r>
            <a:r>
              <a:rPr lang="pt-PT" sz="2400" b="1" dirty="0" err="1" smtClean="0"/>
              <a:t>alcanos</a:t>
            </a:r>
            <a:r>
              <a:rPr lang="pt-PT" sz="2400" dirty="0" smtClean="0"/>
              <a:t> </a:t>
            </a:r>
            <a:r>
              <a:rPr lang="pt-PT" sz="2400" dirty="0"/>
              <a:t>de cadeia linear </a:t>
            </a:r>
            <a:r>
              <a:rPr lang="pt-PT" sz="2400" dirty="0" smtClean="0"/>
              <a:t>correspondente.</a:t>
            </a:r>
          </a:p>
          <a:p>
            <a:pPr marL="0" indent="0">
              <a:spcBef>
                <a:spcPts val="0"/>
              </a:spcBef>
              <a:buNone/>
            </a:pPr>
            <a:endParaRPr lang="pt-PT" sz="2400" dirty="0"/>
          </a:p>
          <a:p>
            <a:pPr marL="0" indent="0">
              <a:spcBef>
                <a:spcPts val="0"/>
              </a:spcBef>
              <a:buNone/>
            </a:pPr>
            <a:r>
              <a:rPr lang="pt-PT" sz="2400" dirty="0" smtClean="0"/>
              <a:t>A </a:t>
            </a:r>
            <a:r>
              <a:rPr lang="pt-PT" sz="2400" b="1" dirty="0"/>
              <a:t>fórmula geral </a:t>
            </a:r>
            <a:r>
              <a:rPr lang="pt-PT" sz="2400" dirty="0"/>
              <a:t>dos </a:t>
            </a:r>
            <a:r>
              <a:rPr lang="pt-PT" sz="2400" dirty="0" err="1"/>
              <a:t>cicloalcanos</a:t>
            </a:r>
            <a:r>
              <a:rPr lang="pt-PT" sz="2400" dirty="0"/>
              <a:t> é </a:t>
            </a:r>
            <a:r>
              <a:rPr lang="pt-PT" sz="2400" b="1" dirty="0"/>
              <a:t>C</a:t>
            </a:r>
            <a:r>
              <a:rPr lang="pt-PT" sz="2400" b="1" baseline="-25000" dirty="0"/>
              <a:t>n</a:t>
            </a:r>
            <a:r>
              <a:rPr lang="pt-PT" sz="2400" b="1" dirty="0"/>
              <a:t>H</a:t>
            </a:r>
            <a:r>
              <a:rPr lang="pt-PT" sz="2400" b="1" baseline="-25000" dirty="0"/>
              <a:t>2n+2</a:t>
            </a:r>
            <a:endParaRPr lang="pt-PT" sz="2400" b="1" dirty="0"/>
          </a:p>
          <a:p>
            <a:pPr marL="0" indent="0">
              <a:buNone/>
            </a:pPr>
            <a:endParaRPr lang="pt-PT" sz="2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42"/>
          <a:stretch/>
        </p:blipFill>
        <p:spPr bwMode="auto">
          <a:xfrm>
            <a:off x="1187624" y="3547368"/>
            <a:ext cx="6623204" cy="2113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600826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DERIVADOS HALOGENADOS DOS ALCANOS</a:t>
            </a:r>
            <a:endParaRPr lang="pt-PT" sz="3200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PT" sz="2400" dirty="0" smtClean="0"/>
              <a:t>Muitas </a:t>
            </a:r>
            <a:r>
              <a:rPr lang="pt-PT" sz="2400" dirty="0"/>
              <a:t>vezes, as </a:t>
            </a:r>
            <a:r>
              <a:rPr lang="pt-PT" sz="2400" b="1" dirty="0" smtClean="0"/>
              <a:t>ramificações</a:t>
            </a:r>
            <a:r>
              <a:rPr lang="pt-PT" sz="2400" dirty="0" smtClean="0"/>
              <a:t> têm átomos, </a:t>
            </a:r>
            <a:r>
              <a:rPr lang="pt-PT" sz="2400" dirty="0"/>
              <a:t>ou </a:t>
            </a:r>
            <a:r>
              <a:rPr lang="pt-PT" sz="2400" dirty="0" smtClean="0"/>
              <a:t>grupos </a:t>
            </a:r>
            <a:r>
              <a:rPr lang="pt-PT" sz="2400" dirty="0"/>
              <a:t>de </a:t>
            </a:r>
            <a:r>
              <a:rPr lang="pt-PT" sz="2400" dirty="0" smtClean="0"/>
              <a:t>átomos </a:t>
            </a:r>
            <a:r>
              <a:rPr lang="pt-PT" sz="2400" b="1" dirty="0"/>
              <a:t>diferentes</a:t>
            </a:r>
            <a:r>
              <a:rPr lang="pt-PT" sz="2400" dirty="0"/>
              <a:t> dos grupos </a:t>
            </a:r>
            <a:r>
              <a:rPr lang="pt-PT" sz="2400" dirty="0" smtClean="0"/>
              <a:t>alquilo.</a:t>
            </a:r>
          </a:p>
          <a:p>
            <a:pPr marL="0" indent="0">
              <a:spcBef>
                <a:spcPts val="0"/>
              </a:spcBef>
              <a:buNone/>
            </a:pPr>
            <a:endParaRPr lang="pt-PT" sz="2400" dirty="0"/>
          </a:p>
          <a:p>
            <a:pPr marL="0" indent="0">
              <a:spcBef>
                <a:spcPts val="0"/>
              </a:spcBef>
              <a:buNone/>
            </a:pPr>
            <a:r>
              <a:rPr lang="pt-PT" sz="2400" b="1" dirty="0" err="1" smtClean="0"/>
              <a:t>Haloalcanos</a:t>
            </a:r>
            <a:r>
              <a:rPr lang="pt-PT" sz="2400" dirty="0" smtClean="0"/>
              <a:t> – São derivados </a:t>
            </a:r>
            <a:r>
              <a:rPr lang="pt-PT" sz="2400" dirty="0"/>
              <a:t>halogenados dos </a:t>
            </a:r>
            <a:r>
              <a:rPr lang="pt-PT" sz="2400" dirty="0" err="1" smtClean="0"/>
              <a:t>alcanos</a:t>
            </a:r>
            <a:r>
              <a:rPr lang="pt-PT" sz="2400" dirty="0" smtClean="0"/>
              <a:t>, cujas ramificações são átomos </a:t>
            </a:r>
            <a:r>
              <a:rPr lang="pt-PT" sz="2400" dirty="0"/>
              <a:t>de </a:t>
            </a:r>
            <a:r>
              <a:rPr lang="pt-PT" sz="2400" b="1" dirty="0" smtClean="0"/>
              <a:t>halogéneos</a:t>
            </a:r>
            <a:r>
              <a:rPr lang="pt-PT" sz="2400" dirty="0" smtClean="0"/>
              <a:t> </a:t>
            </a:r>
            <a:r>
              <a:rPr lang="pt-PT" sz="2400" dirty="0"/>
              <a:t>(como o cloro e o </a:t>
            </a:r>
            <a:r>
              <a:rPr lang="pt-PT" sz="2400" dirty="0" err="1" smtClean="0"/>
              <a:t>fluor</a:t>
            </a:r>
            <a:r>
              <a:rPr lang="pt-PT" sz="2400" dirty="0" smtClean="0"/>
              <a:t>). Os </a:t>
            </a:r>
            <a:r>
              <a:rPr lang="pt-PT" sz="2400" b="1" dirty="0" smtClean="0"/>
              <a:t>clorofluorcarbonetos</a:t>
            </a:r>
            <a:r>
              <a:rPr lang="pt-PT" sz="2400" dirty="0" smtClean="0"/>
              <a:t> </a:t>
            </a:r>
            <a:r>
              <a:rPr lang="pt-PT" sz="2400" dirty="0"/>
              <a:t>(CFC</a:t>
            </a:r>
            <a:r>
              <a:rPr lang="pt-PT" sz="2400" dirty="0" smtClean="0"/>
              <a:t>) são </a:t>
            </a:r>
            <a:r>
              <a:rPr lang="pt-PT" sz="2400" dirty="0" err="1" smtClean="0"/>
              <a:t>haloalcanos</a:t>
            </a:r>
            <a:r>
              <a:rPr lang="pt-PT" sz="2400" dirty="0" smtClean="0"/>
              <a:t>.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4752" y="3573017"/>
            <a:ext cx="5473552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251806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/>
              <a:t>DERIVADOS HALOGENADOS DOS ALCANOS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434" y="1628800"/>
            <a:ext cx="8602046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6570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OBJECTIVOS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300"/>
              </a:spcAft>
            </a:pPr>
            <a:r>
              <a:rPr lang="pt-PT" sz="2400" dirty="0" smtClean="0"/>
              <a:t>Indicar alguns dos agentes (naturais e </a:t>
            </a:r>
            <a:r>
              <a:rPr lang="pt-PT" sz="2400" dirty="0" err="1" smtClean="0"/>
              <a:t>antropogénicos</a:t>
            </a:r>
            <a:r>
              <a:rPr lang="pt-PT" sz="2400" dirty="0" smtClean="0"/>
              <a:t>) que podem provocar a destruição do ozono.</a:t>
            </a:r>
          </a:p>
          <a:p>
            <a:pPr>
              <a:spcAft>
                <a:spcPts val="300"/>
              </a:spcAft>
            </a:pPr>
            <a:r>
              <a:rPr lang="pt-PT" sz="2400" dirty="0" smtClean="0"/>
              <a:t>Indicar algumas consequências da diminuição do ozono estratosférico, para a vida na Terra.</a:t>
            </a:r>
          </a:p>
          <a:p>
            <a:pPr>
              <a:spcAft>
                <a:spcPts val="300"/>
              </a:spcAft>
            </a:pPr>
            <a:r>
              <a:rPr lang="pt-PT" sz="2400" dirty="0" smtClean="0"/>
              <a:t>Indicar o significado da sigla CFC, identificando os respectivos compostos pelo nome e fórmula, como derivados do metano e do </a:t>
            </a:r>
            <a:r>
              <a:rPr lang="pt-PT" sz="2400" dirty="0" err="1" smtClean="0"/>
              <a:t>etano</a:t>
            </a:r>
            <a:r>
              <a:rPr lang="pt-PT" sz="2400" dirty="0" smtClean="0"/>
              <a:t>.</a:t>
            </a:r>
          </a:p>
          <a:p>
            <a:pPr>
              <a:spcAft>
                <a:spcPts val="300"/>
              </a:spcAft>
            </a:pPr>
            <a:r>
              <a:rPr lang="pt-PT" sz="2400" dirty="0" smtClean="0"/>
              <a:t>Aplicar a nomenclatura IUPAC a alguns </a:t>
            </a:r>
            <a:r>
              <a:rPr lang="pt-PT" sz="2400" dirty="0" err="1" smtClean="0"/>
              <a:t>alcanos</a:t>
            </a:r>
            <a:r>
              <a:rPr lang="pt-PT" sz="2400" dirty="0" smtClean="0"/>
              <a:t> e seus derivados halogenados.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59634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cap="all" dirty="0" smtClean="0">
                <a:effectLst/>
              </a:rPr>
              <a:t>BIBLIOGRAFIA</a:t>
            </a:r>
            <a:endParaRPr lang="pt-PT" sz="3200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 smtClean="0"/>
              <a:t>Dantas, M., &amp; Ramalho, M. (2008). </a:t>
            </a:r>
            <a:r>
              <a:rPr lang="pt-PT" sz="2400" i="1" dirty="0" smtClean="0"/>
              <a:t>Jogo de Partículas A – Física</a:t>
            </a:r>
            <a:br>
              <a:rPr lang="pt-PT" sz="2400" i="1" dirty="0" smtClean="0"/>
            </a:br>
            <a:r>
              <a:rPr lang="pt-PT" sz="2400" i="1" dirty="0" smtClean="0"/>
              <a:t>e Química A - Química -­ Bloco 1 ­- 10º/11º Ano</a:t>
            </a:r>
            <a:r>
              <a:rPr lang="pt-PT" sz="2400" dirty="0" smtClean="0"/>
              <a:t>. Lisboa: Texto Editores.</a:t>
            </a:r>
          </a:p>
        </p:txBody>
      </p:sp>
    </p:spTree>
    <p:extLst>
      <p:ext uri="{BB962C8B-B14F-4D97-AF65-F5344CB8AC3E}">
        <p14:creationId xmlns:p14="http://schemas.microsoft.com/office/powerpoint/2010/main" val="365663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CONTEÚDOS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2400" dirty="0"/>
              <a:t>F</a:t>
            </a:r>
            <a:r>
              <a:rPr lang="pt-PT" sz="2400" dirty="0" smtClean="0"/>
              <a:t>ormação e Decomposição do Ozono</a:t>
            </a:r>
          </a:p>
          <a:p>
            <a:r>
              <a:rPr lang="pt-PT" sz="2400" dirty="0" smtClean="0"/>
              <a:t>Filtros Solares</a:t>
            </a:r>
          </a:p>
          <a:p>
            <a:r>
              <a:rPr lang="pt-PT" sz="2400" dirty="0" smtClean="0"/>
              <a:t>Camada de Ozono</a:t>
            </a:r>
          </a:p>
          <a:p>
            <a:r>
              <a:rPr lang="pt-PT" sz="2400" dirty="0"/>
              <a:t>A</a:t>
            </a:r>
            <a:r>
              <a:rPr lang="pt-PT" sz="2400" dirty="0" smtClean="0"/>
              <a:t>lteração do Equilíbrio de Formação e Decomposição</a:t>
            </a:r>
            <a:br>
              <a:rPr lang="pt-PT" sz="2400" dirty="0" smtClean="0"/>
            </a:br>
            <a:r>
              <a:rPr lang="pt-PT" sz="2400" dirty="0" smtClean="0"/>
              <a:t>do Ozono</a:t>
            </a:r>
          </a:p>
          <a:p>
            <a:r>
              <a:rPr lang="pt-PT" sz="2400" dirty="0" smtClean="0"/>
              <a:t>Destruição do Ozono</a:t>
            </a:r>
          </a:p>
          <a:p>
            <a:r>
              <a:rPr lang="pt-PT" sz="2400" dirty="0" smtClean="0"/>
              <a:t>Buraco de Ozono</a:t>
            </a:r>
          </a:p>
          <a:p>
            <a:r>
              <a:rPr lang="pt-PT" sz="2400" dirty="0" smtClean="0"/>
              <a:t>Hidrocarbonetos Saturados (</a:t>
            </a:r>
            <a:r>
              <a:rPr lang="pt-PT" sz="2400" dirty="0" err="1"/>
              <a:t>A</a:t>
            </a:r>
            <a:r>
              <a:rPr lang="pt-PT" sz="2400" dirty="0" err="1" smtClean="0"/>
              <a:t>lcanos</a:t>
            </a:r>
            <a:r>
              <a:rPr lang="pt-PT" sz="2400" dirty="0" smtClean="0"/>
              <a:t>)</a:t>
            </a:r>
          </a:p>
          <a:p>
            <a:r>
              <a:rPr lang="pt-PT" sz="2400" dirty="0" smtClean="0"/>
              <a:t>Derivados Halogenados dos </a:t>
            </a:r>
            <a:r>
              <a:rPr lang="pt-PT" sz="2400" dirty="0" err="1"/>
              <a:t>A</a:t>
            </a:r>
            <a:r>
              <a:rPr lang="pt-PT" sz="2400" dirty="0" err="1" smtClean="0"/>
              <a:t>lcanos</a:t>
            </a:r>
            <a:endParaRPr lang="pt-PT" sz="2400" dirty="0" smtClean="0"/>
          </a:p>
          <a:p>
            <a:endParaRPr lang="pt-PT" sz="2400" dirty="0" smtClean="0"/>
          </a:p>
          <a:p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88432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FORMAÇÃO E DECOMPOSIÇÃO DO OZONO</a:t>
            </a:r>
            <a:endParaRPr lang="pt-PT" sz="3200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PT" sz="2400" dirty="0"/>
              <a:t>Cerca de </a:t>
            </a:r>
            <a:r>
              <a:rPr lang="pt-PT" sz="2400" dirty="0" smtClean="0"/>
              <a:t>90% </a:t>
            </a:r>
            <a:r>
              <a:rPr lang="pt-PT" sz="2400" dirty="0"/>
              <a:t>do ozono </a:t>
            </a:r>
            <a:r>
              <a:rPr lang="pt-PT" sz="2400" dirty="0" smtClean="0"/>
              <a:t>está na </a:t>
            </a:r>
            <a:r>
              <a:rPr lang="pt-PT" sz="2400" b="1" dirty="0" smtClean="0"/>
              <a:t>Estratosfera</a:t>
            </a:r>
            <a:r>
              <a:rPr lang="pt-PT" sz="2400" dirty="0"/>
              <a:t>. </a:t>
            </a:r>
            <a:endParaRPr lang="pt-PT" sz="2400" dirty="0" smtClean="0"/>
          </a:p>
          <a:p>
            <a:pPr marL="324000">
              <a:spcBef>
                <a:spcPts val="0"/>
              </a:spcBef>
            </a:pPr>
            <a:endParaRPr lang="pt-PT" sz="2400" dirty="0"/>
          </a:p>
          <a:p>
            <a:pPr marL="0" indent="0">
              <a:spcBef>
                <a:spcPts val="0"/>
              </a:spcBef>
              <a:buNone/>
            </a:pPr>
            <a:r>
              <a:rPr lang="pt-PT" sz="2400" b="1" dirty="0" smtClean="0"/>
              <a:t>Formação </a:t>
            </a:r>
            <a:r>
              <a:rPr lang="pt-PT" sz="2400" b="1" dirty="0"/>
              <a:t>do </a:t>
            </a:r>
            <a:r>
              <a:rPr lang="pt-PT" sz="2400" b="1" dirty="0" smtClean="0"/>
              <a:t>ozono</a:t>
            </a:r>
            <a:r>
              <a:rPr lang="pt-PT" sz="2400" dirty="0" smtClean="0"/>
              <a:t>:</a:t>
            </a:r>
          </a:p>
          <a:p>
            <a:pPr marL="990600" lvl="1" indent="-552450">
              <a:spcBef>
                <a:spcPts val="1200"/>
              </a:spcBef>
              <a:buNone/>
            </a:pPr>
            <a:r>
              <a:rPr lang="pt-PT" sz="2400" dirty="0" smtClean="0"/>
              <a:t>1º - </a:t>
            </a:r>
            <a:r>
              <a:rPr lang="pt-PT" sz="2400" b="1" dirty="0" err="1" smtClean="0"/>
              <a:t>Fotodissociação</a:t>
            </a:r>
            <a:r>
              <a:rPr lang="pt-PT" sz="2400" dirty="0" smtClean="0"/>
              <a:t> </a:t>
            </a:r>
            <a:r>
              <a:rPr lang="pt-PT" sz="2400" dirty="0"/>
              <a:t>das moléculas de O</a:t>
            </a:r>
            <a:r>
              <a:rPr lang="pt-PT" sz="2400" baseline="-25000" dirty="0"/>
              <a:t>2</a:t>
            </a:r>
            <a:r>
              <a:rPr lang="pt-PT" sz="2400" dirty="0"/>
              <a:t> por acção das </a:t>
            </a:r>
            <a:r>
              <a:rPr lang="pt-PT" sz="2400" b="1" dirty="0"/>
              <a:t>radiações </a:t>
            </a:r>
            <a:r>
              <a:rPr lang="pt-PT" sz="2400" b="1" dirty="0" smtClean="0"/>
              <a:t>UV</a:t>
            </a:r>
          </a:p>
          <a:p>
            <a:pPr marL="438300" lvl="1" indent="0">
              <a:spcBef>
                <a:spcPts val="600"/>
              </a:spcBef>
              <a:buNone/>
            </a:pPr>
            <a:endParaRPr lang="pt-PT" sz="2400" dirty="0" smtClean="0"/>
          </a:p>
          <a:p>
            <a:pPr marL="990600" lvl="1" indent="-552450">
              <a:spcBef>
                <a:spcPts val="600"/>
              </a:spcBef>
              <a:buNone/>
            </a:pPr>
            <a:r>
              <a:rPr lang="pt-PT" sz="2400" dirty="0" smtClean="0"/>
              <a:t>2º - Os </a:t>
            </a:r>
            <a:r>
              <a:rPr lang="pt-PT" sz="2400" b="1" dirty="0" smtClean="0"/>
              <a:t>radicais livres </a:t>
            </a:r>
            <a:r>
              <a:rPr lang="pt-PT" sz="2400" dirty="0" smtClean="0"/>
              <a:t>de oxigénio (O</a:t>
            </a:r>
            <a:r>
              <a:rPr lang="pt-PT" sz="2400" baseline="30000" dirty="0" smtClean="0">
                <a:latin typeface="Rage Italic"/>
              </a:rPr>
              <a:t>•</a:t>
            </a:r>
            <a:r>
              <a:rPr lang="pt-PT" sz="2400" dirty="0" smtClean="0"/>
              <a:t>) reagem com </a:t>
            </a:r>
            <a:r>
              <a:rPr lang="pt-PT" sz="2400" b="1" dirty="0" smtClean="0"/>
              <a:t>moléculas</a:t>
            </a:r>
            <a:r>
              <a:rPr lang="pt-PT" sz="2400" dirty="0" smtClean="0"/>
              <a:t> de oxigénio</a:t>
            </a:r>
          </a:p>
          <a:p>
            <a:pPr marL="438300" lvl="1" indent="0">
              <a:spcBef>
                <a:spcPts val="600"/>
              </a:spcBef>
              <a:buNone/>
            </a:pPr>
            <a:endParaRPr lang="pt-PT" sz="2400" b="1" dirty="0"/>
          </a:p>
          <a:p>
            <a:pPr marL="0" indent="0">
              <a:buNone/>
            </a:pPr>
            <a:endParaRPr lang="pt-P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284984"/>
            <a:ext cx="3163416" cy="593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995183"/>
            <a:ext cx="3091408" cy="429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685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FORMAÇÃO E DECOMPOSIÇÃO DO OZONO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PT" sz="2400" b="1" dirty="0"/>
              <a:t>Decomposição do </a:t>
            </a:r>
            <a:r>
              <a:rPr lang="pt-PT" sz="2400" b="1" dirty="0" smtClean="0"/>
              <a:t>ozono</a:t>
            </a:r>
            <a:r>
              <a:rPr lang="pt-PT" sz="2400" dirty="0" smtClean="0"/>
              <a:t>:</a:t>
            </a:r>
          </a:p>
          <a:p>
            <a:pPr marL="457200" lvl="1" indent="0">
              <a:spcBef>
                <a:spcPts val="1200"/>
              </a:spcBef>
              <a:buNone/>
            </a:pPr>
            <a:r>
              <a:rPr lang="pt-PT" sz="2400" dirty="0" smtClean="0"/>
              <a:t>1º -</a:t>
            </a:r>
            <a:r>
              <a:rPr lang="pt-PT" sz="2400" dirty="0"/>
              <a:t> </a:t>
            </a:r>
            <a:r>
              <a:rPr lang="pt-PT" sz="2400" b="1" dirty="0" err="1" smtClean="0"/>
              <a:t>Fotodissociação</a:t>
            </a:r>
            <a:r>
              <a:rPr lang="pt-PT" sz="2400" dirty="0" smtClean="0"/>
              <a:t> </a:t>
            </a:r>
            <a:r>
              <a:rPr lang="pt-PT" sz="2400" dirty="0"/>
              <a:t>das moléculas de </a:t>
            </a:r>
            <a:r>
              <a:rPr lang="pt-PT" sz="2400" dirty="0" smtClean="0"/>
              <a:t>ozono</a:t>
            </a:r>
          </a:p>
          <a:p>
            <a:pPr marL="457200" lvl="1" indent="0">
              <a:buNone/>
            </a:pPr>
            <a:endParaRPr lang="pt-PT" sz="2400" dirty="0"/>
          </a:p>
          <a:p>
            <a:pPr marL="457200" lvl="1" indent="0">
              <a:buNone/>
            </a:pPr>
            <a:endParaRPr lang="pt-PT" sz="2400" dirty="0" smtClean="0"/>
          </a:p>
          <a:p>
            <a:pPr marL="990600" lvl="1" indent="-533400">
              <a:buNone/>
            </a:pPr>
            <a:r>
              <a:rPr lang="pt-PT" sz="2400" dirty="0" smtClean="0"/>
              <a:t>2º - Os </a:t>
            </a:r>
            <a:r>
              <a:rPr lang="pt-PT" sz="2400" b="1" dirty="0" smtClean="0"/>
              <a:t>radicais livres </a:t>
            </a:r>
            <a:r>
              <a:rPr lang="pt-PT" sz="2400" dirty="0" smtClean="0"/>
              <a:t>de oxigénio (O</a:t>
            </a:r>
            <a:r>
              <a:rPr lang="pt-PT" sz="2400" baseline="30000" dirty="0" smtClean="0">
                <a:latin typeface="Rage Italic"/>
              </a:rPr>
              <a:t>•</a:t>
            </a:r>
            <a:r>
              <a:rPr lang="pt-PT" sz="2400" dirty="0" smtClean="0"/>
              <a:t>) reagem com</a:t>
            </a:r>
            <a:br>
              <a:rPr lang="pt-PT" sz="2400" dirty="0" smtClean="0"/>
            </a:br>
            <a:r>
              <a:rPr lang="pt-PT" sz="2400" b="1" dirty="0" smtClean="0"/>
              <a:t>moléculas</a:t>
            </a:r>
            <a:r>
              <a:rPr lang="pt-PT" sz="2400" dirty="0" smtClean="0"/>
              <a:t> de ozono</a:t>
            </a:r>
          </a:p>
          <a:p>
            <a:pPr marL="457200" lvl="1" indent="0">
              <a:buNone/>
            </a:pPr>
            <a:endParaRPr lang="pt-PT" dirty="0"/>
          </a:p>
          <a:p>
            <a:endParaRPr lang="pt-P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1639" y="2564905"/>
            <a:ext cx="2720187" cy="56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1639" y="4374810"/>
            <a:ext cx="3076013" cy="407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510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FORMAÇÃO E DECOMPOSIÇÃO DO OZONO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772816"/>
            <a:ext cx="3049720" cy="1744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8172400" y="2097805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1</a:t>
            </a:r>
          </a:p>
        </p:txBody>
      </p:sp>
      <p:sp>
        <p:nvSpPr>
          <p:cNvPr id="14" name="CaixaDeTexto 13"/>
          <p:cNvSpPr txBox="1"/>
          <p:nvPr/>
        </p:nvSpPr>
        <p:spPr>
          <a:xfrm>
            <a:off x="8168188" y="2460395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2</a:t>
            </a:r>
            <a:endParaRPr lang="pt-PT" dirty="0"/>
          </a:p>
        </p:txBody>
      </p:sp>
      <p:sp>
        <p:nvSpPr>
          <p:cNvPr id="15" name="CaixaDeTexto 14"/>
          <p:cNvSpPr txBox="1"/>
          <p:nvPr/>
        </p:nvSpPr>
        <p:spPr>
          <a:xfrm>
            <a:off x="8244408" y="421179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3</a:t>
            </a:r>
            <a:endParaRPr lang="pt-PT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8244408" y="457183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4</a:t>
            </a:r>
            <a:endParaRPr lang="pt-PT" dirty="0"/>
          </a:p>
        </p:txBody>
      </p:sp>
      <p:grpSp>
        <p:nvGrpSpPr>
          <p:cNvPr id="11" name="Grupo 10"/>
          <p:cNvGrpSpPr/>
          <p:nvPr/>
        </p:nvGrpSpPr>
        <p:grpSpPr>
          <a:xfrm>
            <a:off x="5364088" y="3810521"/>
            <a:ext cx="2952328" cy="1922735"/>
            <a:chOff x="5364088" y="3810521"/>
            <a:chExt cx="2952328" cy="1922735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4088" y="3810521"/>
              <a:ext cx="2952328" cy="19227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53014" y="4643840"/>
              <a:ext cx="300038" cy="2640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9" name="Grupo 18"/>
          <p:cNvGrpSpPr/>
          <p:nvPr/>
        </p:nvGrpSpPr>
        <p:grpSpPr>
          <a:xfrm>
            <a:off x="467544" y="1628800"/>
            <a:ext cx="4464496" cy="4885466"/>
            <a:chOff x="467544" y="1628800"/>
            <a:chExt cx="4464496" cy="4885466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1628800"/>
              <a:ext cx="4464496" cy="48854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7944" y="5517232"/>
              <a:ext cx="711417" cy="5420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3104" y="5479132"/>
              <a:ext cx="503199" cy="372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" name="Picture 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2052" y="4464172"/>
              <a:ext cx="503199" cy="372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4" name="Picture 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0048" y="2544099"/>
              <a:ext cx="503199" cy="372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5" name="Picture 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5608" y="5954614"/>
              <a:ext cx="713788" cy="5287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832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FORMAÇÃO E DECOMPOSIÇÃO DO OZONO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 smtClean="0"/>
              <a:t>A </a:t>
            </a:r>
            <a:r>
              <a:rPr lang="pt-PT" sz="2400" b="1" dirty="0"/>
              <a:t>velocidade</a:t>
            </a:r>
            <a:r>
              <a:rPr lang="pt-PT" sz="2400" dirty="0"/>
              <a:t> de </a:t>
            </a:r>
            <a:r>
              <a:rPr lang="pt-PT" sz="2400" b="1" dirty="0"/>
              <a:t>formação</a:t>
            </a:r>
            <a:r>
              <a:rPr lang="pt-PT" sz="2400" dirty="0"/>
              <a:t> de </a:t>
            </a:r>
            <a:r>
              <a:rPr lang="pt-PT" sz="2400" dirty="0" smtClean="0"/>
              <a:t>ozono é </a:t>
            </a:r>
            <a:r>
              <a:rPr lang="pt-PT" sz="2400" b="1" dirty="0"/>
              <a:t>igual</a:t>
            </a:r>
            <a:r>
              <a:rPr lang="pt-PT" sz="2400" dirty="0"/>
              <a:t> à sua </a:t>
            </a:r>
            <a:r>
              <a:rPr lang="pt-PT" sz="2400" b="1" dirty="0" smtClean="0"/>
              <a:t>velocidade</a:t>
            </a:r>
            <a:r>
              <a:rPr lang="pt-PT" sz="2400" dirty="0" smtClean="0"/>
              <a:t/>
            </a:r>
            <a:br>
              <a:rPr lang="pt-PT" sz="2400" dirty="0" smtClean="0"/>
            </a:br>
            <a:r>
              <a:rPr lang="pt-PT" sz="2400" dirty="0" smtClean="0"/>
              <a:t>de </a:t>
            </a:r>
            <a:r>
              <a:rPr lang="pt-PT" sz="2400" b="1" dirty="0"/>
              <a:t>decomposição</a:t>
            </a:r>
            <a:r>
              <a:rPr lang="pt-PT" sz="2400" dirty="0"/>
              <a:t>.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pt-PT" sz="2400" dirty="0" smtClean="0"/>
              <a:t>Existe um </a:t>
            </a:r>
            <a:r>
              <a:rPr lang="pt-PT" sz="2400" b="1" dirty="0"/>
              <a:t>equilíbrio</a:t>
            </a:r>
            <a:r>
              <a:rPr lang="pt-PT" sz="2400" dirty="0"/>
              <a:t> </a:t>
            </a:r>
            <a:r>
              <a:rPr lang="pt-PT" sz="2400" dirty="0" smtClean="0"/>
              <a:t>entre </a:t>
            </a:r>
            <a:r>
              <a:rPr lang="pt-PT" sz="2400" dirty="0"/>
              <a:t>a formação e </a:t>
            </a:r>
            <a:r>
              <a:rPr lang="pt-PT" sz="2400" dirty="0" smtClean="0"/>
              <a:t>a decomposição naturais de </a:t>
            </a:r>
            <a:r>
              <a:rPr lang="pt-PT" sz="2400" dirty="0"/>
              <a:t>ozono, </a:t>
            </a:r>
            <a:r>
              <a:rPr lang="pt-PT" sz="2400" dirty="0" smtClean="0"/>
              <a:t>pelo que a </a:t>
            </a:r>
            <a:r>
              <a:rPr lang="pt-PT" sz="2400" b="1" dirty="0" smtClean="0"/>
              <a:t>concentração</a:t>
            </a:r>
            <a:r>
              <a:rPr lang="pt-PT" sz="2400" dirty="0" smtClean="0"/>
              <a:t> </a:t>
            </a:r>
            <a:r>
              <a:rPr lang="pt-PT" sz="2400" dirty="0"/>
              <a:t>de ozono na </a:t>
            </a:r>
            <a:r>
              <a:rPr lang="pt-PT" sz="2400" dirty="0" smtClean="0"/>
              <a:t>Estratosfera fica </a:t>
            </a:r>
            <a:r>
              <a:rPr lang="pt-PT" sz="2400" b="1" dirty="0" smtClean="0"/>
              <a:t>constante</a:t>
            </a:r>
            <a:r>
              <a:rPr lang="pt-PT" sz="2400" dirty="0" smtClean="0"/>
              <a:t>.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pt-PT" sz="2400" dirty="0" smtClean="0"/>
              <a:t>Este equilíbrio é </a:t>
            </a:r>
            <a:r>
              <a:rPr lang="pt-PT" sz="2400" b="1" dirty="0" smtClean="0"/>
              <a:t>importante</a:t>
            </a:r>
            <a:r>
              <a:rPr lang="pt-PT" sz="2400" dirty="0" smtClean="0"/>
              <a:t> para os </a:t>
            </a:r>
            <a:r>
              <a:rPr lang="pt-PT" sz="2400" b="1" dirty="0" smtClean="0"/>
              <a:t>seres vivos</a:t>
            </a:r>
            <a:r>
              <a:rPr lang="pt-PT" sz="2400" dirty="0" smtClean="0"/>
              <a:t>, pois é responsável pela existência da </a:t>
            </a:r>
            <a:r>
              <a:rPr lang="pt-PT" sz="2400" b="1" dirty="0" smtClean="0"/>
              <a:t>camada de ozono</a:t>
            </a:r>
            <a:r>
              <a:rPr lang="pt-PT" sz="2400" dirty="0" smtClean="0"/>
              <a:t>,</a:t>
            </a:r>
            <a:r>
              <a:rPr lang="pt-PT" sz="2400" dirty="0"/>
              <a:t> </a:t>
            </a:r>
            <a:r>
              <a:rPr lang="pt-PT" sz="2400" dirty="0" smtClean="0"/>
              <a:t>que</a:t>
            </a:r>
            <a:br>
              <a:rPr lang="pt-PT" sz="2400" dirty="0" smtClean="0"/>
            </a:br>
            <a:r>
              <a:rPr lang="pt-PT" sz="2400" b="1" dirty="0" smtClean="0"/>
              <a:t>protege</a:t>
            </a:r>
            <a:r>
              <a:rPr lang="pt-PT" sz="2400" dirty="0" smtClean="0"/>
              <a:t> a Terra da </a:t>
            </a:r>
            <a:r>
              <a:rPr lang="pt-PT" sz="2400" b="1" dirty="0" smtClean="0"/>
              <a:t>radiação ultravioleta</a:t>
            </a:r>
            <a:r>
              <a:rPr lang="pt-PT" sz="2400" dirty="0" smtClean="0"/>
              <a:t>.</a:t>
            </a:r>
            <a:endParaRPr lang="pt-PT" sz="2400" dirty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27738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5194</TotalTime>
  <Words>1447</Words>
  <Application>Microsoft Office PowerPoint</Application>
  <PresentationFormat>Apresentação no Ecrã (4:3)</PresentationFormat>
  <Paragraphs>185</Paragraphs>
  <Slides>40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40</vt:i4>
      </vt:variant>
    </vt:vector>
  </HeadingPairs>
  <TitlesOfParts>
    <vt:vector size="41" baseType="lpstr">
      <vt:lpstr>Tema do Office</vt:lpstr>
      <vt:lpstr>4. O OZONO NA ESTRATOSFERA </vt:lpstr>
      <vt:lpstr>OBJECTIVOS</vt:lpstr>
      <vt:lpstr>OBJECTIVOS</vt:lpstr>
      <vt:lpstr>OBJECTIVOS</vt:lpstr>
      <vt:lpstr>CONTEÚDOS</vt:lpstr>
      <vt:lpstr>FORMAÇÃO E DECOMPOSIÇÃO DO OZONO</vt:lpstr>
      <vt:lpstr>FORMAÇÃO E DECOMPOSIÇÃO DO OZONO</vt:lpstr>
      <vt:lpstr>FORMAÇÃO E DECOMPOSIÇÃO DO OZONO</vt:lpstr>
      <vt:lpstr>FORMAÇÃO E DECOMPOSIÇÃO DO OZONO</vt:lpstr>
      <vt:lpstr>FILTROS SOLARES</vt:lpstr>
      <vt:lpstr>FILTROS SOLARES</vt:lpstr>
      <vt:lpstr>FILTROS SOLARES</vt:lpstr>
      <vt:lpstr>FILTROS SOLARES</vt:lpstr>
      <vt:lpstr>CAMADA DE OZONO</vt:lpstr>
      <vt:lpstr>CAMADA DE OZONO</vt:lpstr>
      <vt:lpstr>ALTERAÇÃO DO EQUILÍBRIO DE FORMAÇÃO E DECOMPOSIÇÃO DO OZONO</vt:lpstr>
      <vt:lpstr>ALTERAÇÃO DO EQUILÍBRIO DE FORMAÇÃO E DECOMPOSIÇÃO DO OZONO</vt:lpstr>
      <vt:lpstr>ALTERAÇÃO DO EQUILÍBRIO DE FORMAÇÃO E DECOMPOSIÇÃO DO OZONO</vt:lpstr>
      <vt:lpstr>DESTRUIÇÃO DO OZONO</vt:lpstr>
      <vt:lpstr>DESTRUIÇÃO DO OZONO</vt:lpstr>
      <vt:lpstr>DESTRUIÇÃO DO OZONO</vt:lpstr>
      <vt:lpstr>BURACO DE OZONO</vt:lpstr>
      <vt:lpstr>BURACO DE OZONO</vt:lpstr>
      <vt:lpstr>BURACO DE OZONO</vt:lpstr>
      <vt:lpstr>BURACO DE OZONO</vt:lpstr>
      <vt:lpstr>Apresentação do PowerPoint</vt:lpstr>
      <vt:lpstr>Apresentação do PowerPoint</vt:lpstr>
      <vt:lpstr>HIDROCARBONETOS SATURADOS (ALCANOS)</vt:lpstr>
      <vt:lpstr>HIDROCARBONETOS SATURADOS (ALCANOS)</vt:lpstr>
      <vt:lpstr>HIDROCARBONETOS SATURADOS (ALCANOS)</vt:lpstr>
      <vt:lpstr>HIDROCARBONETOS SATURADOS (ALCANOS)</vt:lpstr>
      <vt:lpstr>HIDROCARBONETOS SATURADOS (ALCANOS)</vt:lpstr>
      <vt:lpstr>HIDROCARBONETOS SATURADOS (ALCANOS)</vt:lpstr>
      <vt:lpstr>HIDROCARBONETOS SATURADOS (ALCANOS)</vt:lpstr>
      <vt:lpstr>HIDROCARBONETOS SATURADOS (ALCANOS)</vt:lpstr>
      <vt:lpstr>HIDROCARBONETOS SATURADOS (ALCANOS)</vt:lpstr>
      <vt:lpstr>HIDROCARBONETOS SATURADOS (ALCANOS)</vt:lpstr>
      <vt:lpstr>DERIVADOS HALOGENADOS DOS ALCANOS</vt:lpstr>
      <vt:lpstr>DERIVADOS HALOGENADOS DOS ALCANOS</vt:lpstr>
      <vt:lpstr>BIBLIOGRAFIA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 · O OZONO NA ESTRATOSFERA</dc:title>
  <dc:creator>Nelson</dc:creator>
  <cp:lastModifiedBy>Nelson</cp:lastModifiedBy>
  <cp:revision>92</cp:revision>
  <dcterms:created xsi:type="dcterms:W3CDTF">2011-03-10T15:48:38Z</dcterms:created>
  <dcterms:modified xsi:type="dcterms:W3CDTF">2011-04-02T20:50:31Z</dcterms:modified>
</cp:coreProperties>
</file>